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Lst>
  <p:sldSz cx="18288000" cy="10287000"/>
  <p:notesSz cx="6858000" cy="9144000"/>
  <p:embeddedFontLst>
    <p:embeddedFont>
      <p:font typeface="Poppins Bold" charset="1" panose="00000800000000000000"/>
      <p:regular r:id="rId16"/>
    </p:embeddedFont>
    <p:embeddedFont>
      <p:font typeface="Poppins" charset="1" panose="0000050000000000000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fonts/font16.fntdata" Type="http://schemas.openxmlformats.org/officeDocument/2006/relationships/font"/><Relationship Id="rId17" Target="fonts/font17.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jpe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https://www.airflypolicy.com" TargetMode="External" Type="http://schemas.openxmlformats.org/officeDocument/2006/relationships/hyperlink"/><Relationship Id="rId5" Target="../media/image16.png" Type="http://schemas.openxmlformats.org/officeDocument/2006/relationships/image"/><Relationship Id="rId6" Target="../media/image5.jpe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6.png" Type="http://schemas.openxmlformats.org/officeDocument/2006/relationships/image"/><Relationship Id="rId5" Target="https://www.airflypolicy.com/deals/labor-day-flight-deals" TargetMode="External" Type="http://schemas.openxmlformats.org/officeDocument/2006/relationships/hyperlink"/><Relationship Id="rId6" Target="../media/image5.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5.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9.png" Type="http://schemas.openxmlformats.org/officeDocument/2006/relationships/image"/><Relationship Id="rId5" Target="../media/image5.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10.png" Type="http://schemas.openxmlformats.org/officeDocument/2006/relationships/image"/><Relationship Id="rId5" Target="../media/image11.svg" Type="http://schemas.openxmlformats.org/officeDocument/2006/relationships/image"/><Relationship Id="rId6" Target="../media/image5.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https://www.airflypolicy.com/deals/labor-day-flight-deals" TargetMode="External" Type="http://schemas.openxmlformats.org/officeDocument/2006/relationships/hyperlink"/><Relationship Id="rId5" Target="../media/image12.png" Type="http://schemas.openxmlformats.org/officeDocument/2006/relationships/image"/><Relationship Id="rId6" Target="../media/image5.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5.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13.jpeg" Type="http://schemas.openxmlformats.org/officeDocument/2006/relationships/image"/><Relationship Id="rId5" Target="../media/image14.png" Type="http://schemas.openxmlformats.org/officeDocument/2006/relationships/image"/><Relationship Id="rId6" Target="../media/image15.png" Type="http://schemas.openxmlformats.org/officeDocument/2006/relationships/image"/><Relationship Id="rId7" Target="https://www.airflypolicy.com/deals/labor-day-flight-deals" TargetMode="External" Type="http://schemas.openxmlformats.org/officeDocument/2006/relationships/hyperlink"/><Relationship Id="rId8" Target="../media/image5.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E8F6FF"/>
        </a:solidFill>
      </p:bgPr>
    </p:bg>
    <p:spTree>
      <p:nvGrpSpPr>
        <p:cNvPr id="1" name=""/>
        <p:cNvGrpSpPr/>
        <p:nvPr/>
      </p:nvGrpSpPr>
      <p:grpSpPr>
        <a:xfrm>
          <a:off x="0" y="0"/>
          <a:ext cx="0" cy="0"/>
          <a:chOff x="0" y="0"/>
          <a:chExt cx="0" cy="0"/>
        </a:xfrm>
      </p:grpSpPr>
      <p:sp>
        <p:nvSpPr>
          <p:cNvPr name="TextBox 2" id="2"/>
          <p:cNvSpPr txBox="true"/>
          <p:nvPr/>
        </p:nvSpPr>
        <p:spPr>
          <a:xfrm rot="0">
            <a:off x="3141599" y="3617399"/>
            <a:ext cx="12004802" cy="2476769"/>
          </a:xfrm>
          <a:prstGeom prst="rect">
            <a:avLst/>
          </a:prstGeom>
        </p:spPr>
        <p:txBody>
          <a:bodyPr anchor="t" rtlCol="false" tIns="0" lIns="0" bIns="0" rIns="0">
            <a:spAutoFit/>
          </a:bodyPr>
          <a:lstStyle/>
          <a:p>
            <a:pPr algn="l" marL="0" indent="0" lvl="0">
              <a:lnSpc>
                <a:spcPts val="9128"/>
              </a:lnSpc>
            </a:pPr>
            <a:r>
              <a:rPr lang="en-US" b="true" sz="9608">
                <a:solidFill>
                  <a:srgbClr val="1C74BB"/>
                </a:solidFill>
                <a:latin typeface="Poppins Bold"/>
                <a:ea typeface="Poppins Bold"/>
                <a:cs typeface="Poppins Bold"/>
                <a:sym typeface="Poppins Bold"/>
              </a:rPr>
              <a:t>WILL AIRLINES HAVE LABOR DAY SALES?</a:t>
            </a:r>
          </a:p>
        </p:txBody>
      </p:sp>
      <p:sp>
        <p:nvSpPr>
          <p:cNvPr name="Freeform 3" id="3"/>
          <p:cNvSpPr/>
          <p:nvPr/>
        </p:nvSpPr>
        <p:spPr>
          <a:xfrm flipH="false" flipV="false" rot="4644591">
            <a:off x="14264060" y="-3736254"/>
            <a:ext cx="8047880" cy="8132468"/>
          </a:xfrm>
          <a:custGeom>
            <a:avLst/>
            <a:gdLst/>
            <a:ahLst/>
            <a:cxnLst/>
            <a:rect r="r" b="b" t="t" l="l"/>
            <a:pathLst>
              <a:path h="8132468" w="8047880">
                <a:moveTo>
                  <a:pt x="0" y="0"/>
                </a:moveTo>
                <a:lnTo>
                  <a:pt x="8047880" y="0"/>
                </a:lnTo>
                <a:lnTo>
                  <a:pt x="8047880" y="8132467"/>
                </a:lnTo>
                <a:lnTo>
                  <a:pt x="0" y="81324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934430">
            <a:off x="-2995240" y="5755692"/>
            <a:ext cx="8047880" cy="8132468"/>
          </a:xfrm>
          <a:custGeom>
            <a:avLst/>
            <a:gdLst/>
            <a:ahLst/>
            <a:cxnLst/>
            <a:rect r="r" b="b" t="t" l="l"/>
            <a:pathLst>
              <a:path h="8132468" w="8047880">
                <a:moveTo>
                  <a:pt x="0" y="0"/>
                </a:moveTo>
                <a:lnTo>
                  <a:pt x="8047880" y="0"/>
                </a:lnTo>
                <a:lnTo>
                  <a:pt x="8047880" y="8132468"/>
                </a:lnTo>
                <a:lnTo>
                  <a:pt x="0" y="813246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0">
            <a:off x="11221829" y="6696315"/>
            <a:ext cx="5674937" cy="3125611"/>
          </a:xfrm>
          <a:custGeom>
            <a:avLst/>
            <a:gdLst/>
            <a:ahLst/>
            <a:cxnLst/>
            <a:rect r="r" b="b" t="t" l="l"/>
            <a:pathLst>
              <a:path h="3125611" w="5674937">
                <a:moveTo>
                  <a:pt x="0" y="0"/>
                </a:moveTo>
                <a:lnTo>
                  <a:pt x="5674938" y="0"/>
                </a:lnTo>
                <a:lnTo>
                  <a:pt x="5674938" y="3125611"/>
                </a:lnTo>
                <a:lnTo>
                  <a:pt x="0" y="312561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0" y="35317"/>
            <a:ext cx="2412962" cy="993383"/>
          </a:xfrm>
          <a:custGeom>
            <a:avLst/>
            <a:gdLst/>
            <a:ahLst/>
            <a:cxnLst/>
            <a:rect r="r" b="b" t="t" l="l"/>
            <a:pathLst>
              <a:path h="993383" w="2412962">
                <a:moveTo>
                  <a:pt x="0" y="0"/>
                </a:moveTo>
                <a:lnTo>
                  <a:pt x="2412962" y="0"/>
                </a:lnTo>
                <a:lnTo>
                  <a:pt x="2412962" y="993383"/>
                </a:lnTo>
                <a:lnTo>
                  <a:pt x="0" y="993383"/>
                </a:lnTo>
                <a:lnTo>
                  <a:pt x="0" y="0"/>
                </a:lnTo>
                <a:close/>
              </a:path>
            </a:pathLst>
          </a:custGeom>
          <a:blipFill>
            <a:blip r:embed="rId6"/>
            <a:stretch>
              <a:fillRect l="-39969" t="-148357" r="-28742" b="-161448"/>
            </a:stretch>
          </a:blipFill>
        </p:spPr>
      </p:sp>
      <p:sp>
        <p:nvSpPr>
          <p:cNvPr name="TextBox 7" id="7"/>
          <p:cNvSpPr txBox="true"/>
          <p:nvPr/>
        </p:nvSpPr>
        <p:spPr>
          <a:xfrm rot="0">
            <a:off x="3141599" y="6734415"/>
            <a:ext cx="7623063" cy="584358"/>
          </a:xfrm>
          <a:prstGeom prst="rect">
            <a:avLst/>
          </a:prstGeom>
        </p:spPr>
        <p:txBody>
          <a:bodyPr anchor="t" rtlCol="false" tIns="0" lIns="0" bIns="0" rIns="0">
            <a:spAutoFit/>
          </a:bodyPr>
          <a:lstStyle/>
          <a:p>
            <a:pPr algn="l" marL="0" indent="0" lvl="0">
              <a:lnSpc>
                <a:spcPts val="2209"/>
              </a:lnSpc>
            </a:pPr>
            <a:r>
              <a:rPr lang="en-US" sz="2326">
                <a:solidFill>
                  <a:srgbClr val="1C74BB"/>
                </a:solidFill>
                <a:latin typeface="Poppins"/>
                <a:ea typeface="Poppins"/>
                <a:cs typeface="Poppins"/>
                <a:sym typeface="Poppins"/>
              </a:rPr>
              <a:t>Are Flights Cheaper to Book on Labor Day? | Unlock Smart Travel Savings This Labor Day</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E8F6FF"/>
        </a:solidFill>
      </p:bgPr>
    </p:bg>
    <p:spTree>
      <p:nvGrpSpPr>
        <p:cNvPr id="1" name=""/>
        <p:cNvGrpSpPr/>
        <p:nvPr/>
      </p:nvGrpSpPr>
      <p:grpSpPr>
        <a:xfrm>
          <a:off x="0" y="0"/>
          <a:ext cx="0" cy="0"/>
          <a:chOff x="0" y="0"/>
          <a:chExt cx="0" cy="0"/>
        </a:xfrm>
      </p:grpSpPr>
      <p:sp>
        <p:nvSpPr>
          <p:cNvPr name="TextBox 2" id="2"/>
          <p:cNvSpPr txBox="true"/>
          <p:nvPr/>
        </p:nvSpPr>
        <p:spPr>
          <a:xfrm rot="0">
            <a:off x="3084267" y="4131720"/>
            <a:ext cx="12119466" cy="2016616"/>
          </a:xfrm>
          <a:prstGeom prst="rect">
            <a:avLst/>
          </a:prstGeom>
        </p:spPr>
        <p:txBody>
          <a:bodyPr anchor="t" rtlCol="false" tIns="0" lIns="0" bIns="0" rIns="0">
            <a:spAutoFit/>
          </a:bodyPr>
          <a:lstStyle/>
          <a:p>
            <a:pPr algn="l" marL="0" indent="0" lvl="0">
              <a:lnSpc>
                <a:spcPts val="13911"/>
              </a:lnSpc>
            </a:pPr>
            <a:r>
              <a:rPr lang="en-US" b="true" sz="14643">
                <a:solidFill>
                  <a:srgbClr val="1C74BB"/>
                </a:solidFill>
                <a:latin typeface="Poppins Bold"/>
                <a:ea typeface="Poppins Bold"/>
                <a:cs typeface="Poppins Bold"/>
                <a:sym typeface="Poppins Bold"/>
              </a:rPr>
              <a:t>CONTACT US</a:t>
            </a:r>
          </a:p>
        </p:txBody>
      </p:sp>
      <p:sp>
        <p:nvSpPr>
          <p:cNvPr name="Freeform 3" id="3"/>
          <p:cNvSpPr/>
          <p:nvPr/>
        </p:nvSpPr>
        <p:spPr>
          <a:xfrm flipH="false" flipV="false" rot="4644591">
            <a:off x="14264060" y="-3736254"/>
            <a:ext cx="8047880" cy="8132468"/>
          </a:xfrm>
          <a:custGeom>
            <a:avLst/>
            <a:gdLst/>
            <a:ahLst/>
            <a:cxnLst/>
            <a:rect r="r" b="b" t="t" l="l"/>
            <a:pathLst>
              <a:path h="8132468" w="8047880">
                <a:moveTo>
                  <a:pt x="0" y="0"/>
                </a:moveTo>
                <a:lnTo>
                  <a:pt x="8047880" y="0"/>
                </a:lnTo>
                <a:lnTo>
                  <a:pt x="8047880" y="8132467"/>
                </a:lnTo>
                <a:lnTo>
                  <a:pt x="0" y="81324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934430">
            <a:off x="-2995240" y="5755692"/>
            <a:ext cx="8047880" cy="8132468"/>
          </a:xfrm>
          <a:custGeom>
            <a:avLst/>
            <a:gdLst/>
            <a:ahLst/>
            <a:cxnLst/>
            <a:rect r="r" b="b" t="t" l="l"/>
            <a:pathLst>
              <a:path h="8132468" w="8047880">
                <a:moveTo>
                  <a:pt x="0" y="0"/>
                </a:moveTo>
                <a:lnTo>
                  <a:pt x="8047880" y="0"/>
                </a:lnTo>
                <a:lnTo>
                  <a:pt x="8047880" y="8132468"/>
                </a:lnTo>
                <a:lnTo>
                  <a:pt x="0" y="813246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5" id="5"/>
          <p:cNvSpPr txBox="true"/>
          <p:nvPr/>
        </p:nvSpPr>
        <p:spPr>
          <a:xfrm rot="0">
            <a:off x="3084267" y="6318907"/>
            <a:ext cx="7623063" cy="446249"/>
          </a:xfrm>
          <a:prstGeom prst="rect">
            <a:avLst/>
          </a:prstGeom>
        </p:spPr>
        <p:txBody>
          <a:bodyPr anchor="t" rtlCol="false" tIns="0" lIns="0" bIns="0" rIns="0">
            <a:spAutoFit/>
          </a:bodyPr>
          <a:lstStyle/>
          <a:p>
            <a:pPr algn="l" marL="0" indent="0" lvl="0">
              <a:lnSpc>
                <a:spcPts val="1667"/>
              </a:lnSpc>
            </a:pPr>
            <a:r>
              <a:rPr lang="en-US" sz="1755" u="sng">
                <a:solidFill>
                  <a:srgbClr val="1C74BB"/>
                </a:solidFill>
                <a:latin typeface="Poppins"/>
                <a:ea typeface="Poppins"/>
                <a:cs typeface="Poppins"/>
                <a:sym typeface="Poppins"/>
                <a:hlinkClick r:id="rId4" tooltip="https://www.airflypolicy.com"/>
              </a:rPr>
              <a:t>airflypolicy.com</a:t>
            </a:r>
            <a:r>
              <a:rPr lang="en-US" sz="1755">
                <a:solidFill>
                  <a:srgbClr val="1C74BB"/>
                </a:solidFill>
                <a:latin typeface="Poppins"/>
                <a:ea typeface="Poppins"/>
                <a:cs typeface="Poppins"/>
                <a:sym typeface="Poppins"/>
              </a:rPr>
              <a:t>  |  +1-888-212-0809</a:t>
            </a:r>
          </a:p>
          <a:p>
            <a:pPr algn="l" marL="0" indent="0" lvl="0">
              <a:lnSpc>
                <a:spcPts val="1667"/>
              </a:lnSpc>
            </a:pPr>
            <a:r>
              <a:rPr lang="en-US" sz="1755">
                <a:solidFill>
                  <a:srgbClr val="1C74BB"/>
                </a:solidFill>
                <a:latin typeface="Poppins"/>
                <a:ea typeface="Poppins"/>
                <a:cs typeface="Poppins"/>
                <a:sym typeface="Poppins"/>
              </a:rPr>
              <a:t>Expert advice on Labor Day flight deals &amp; year-round travel savings</a:t>
            </a:r>
          </a:p>
        </p:txBody>
      </p:sp>
      <p:sp>
        <p:nvSpPr>
          <p:cNvPr name="Freeform 6" id="6"/>
          <p:cNvSpPr/>
          <p:nvPr/>
        </p:nvSpPr>
        <p:spPr>
          <a:xfrm flipH="false" flipV="false" rot="0">
            <a:off x="11157746" y="4934182"/>
            <a:ext cx="5562710" cy="5197363"/>
          </a:xfrm>
          <a:custGeom>
            <a:avLst/>
            <a:gdLst/>
            <a:ahLst/>
            <a:cxnLst/>
            <a:rect r="r" b="b" t="t" l="l"/>
            <a:pathLst>
              <a:path h="5197363" w="5562710">
                <a:moveTo>
                  <a:pt x="0" y="0"/>
                </a:moveTo>
                <a:lnTo>
                  <a:pt x="5562710" y="0"/>
                </a:lnTo>
                <a:lnTo>
                  <a:pt x="5562710" y="5197363"/>
                </a:lnTo>
                <a:lnTo>
                  <a:pt x="0" y="5197363"/>
                </a:lnTo>
                <a:lnTo>
                  <a:pt x="0" y="0"/>
                </a:lnTo>
                <a:close/>
              </a:path>
            </a:pathLst>
          </a:custGeom>
          <a:blipFill>
            <a:blip r:embed="rId5"/>
            <a:stretch>
              <a:fillRect l="0" t="0" r="0" b="0"/>
            </a:stretch>
          </a:blipFill>
        </p:spPr>
      </p:sp>
      <p:sp>
        <p:nvSpPr>
          <p:cNvPr name="Freeform 7" id="7"/>
          <p:cNvSpPr/>
          <p:nvPr/>
        </p:nvSpPr>
        <p:spPr>
          <a:xfrm flipH="false" flipV="false" rot="0">
            <a:off x="0" y="35317"/>
            <a:ext cx="2412962" cy="993383"/>
          </a:xfrm>
          <a:custGeom>
            <a:avLst/>
            <a:gdLst/>
            <a:ahLst/>
            <a:cxnLst/>
            <a:rect r="r" b="b" t="t" l="l"/>
            <a:pathLst>
              <a:path h="993383" w="2412962">
                <a:moveTo>
                  <a:pt x="0" y="0"/>
                </a:moveTo>
                <a:lnTo>
                  <a:pt x="2412962" y="0"/>
                </a:lnTo>
                <a:lnTo>
                  <a:pt x="2412962" y="993383"/>
                </a:lnTo>
                <a:lnTo>
                  <a:pt x="0" y="993383"/>
                </a:lnTo>
                <a:lnTo>
                  <a:pt x="0" y="0"/>
                </a:lnTo>
                <a:close/>
              </a:path>
            </a:pathLst>
          </a:custGeom>
          <a:blipFill>
            <a:blip r:embed="rId6"/>
            <a:stretch>
              <a:fillRect l="-39969" t="-148357" r="-28742" b="-161448"/>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E8F6FF"/>
        </a:solidFill>
      </p:bgPr>
    </p:bg>
    <p:spTree>
      <p:nvGrpSpPr>
        <p:cNvPr id="1" name=""/>
        <p:cNvGrpSpPr/>
        <p:nvPr/>
      </p:nvGrpSpPr>
      <p:grpSpPr>
        <a:xfrm>
          <a:off x="0" y="0"/>
          <a:ext cx="0" cy="0"/>
          <a:chOff x="0" y="0"/>
          <a:chExt cx="0" cy="0"/>
        </a:xfrm>
      </p:grpSpPr>
      <p:sp>
        <p:nvSpPr>
          <p:cNvPr name="Freeform 2" id="2"/>
          <p:cNvSpPr/>
          <p:nvPr/>
        </p:nvSpPr>
        <p:spPr>
          <a:xfrm flipH="false" flipV="false" rot="-3855666">
            <a:off x="15046734" y="6345056"/>
            <a:ext cx="5662001" cy="5721512"/>
          </a:xfrm>
          <a:custGeom>
            <a:avLst/>
            <a:gdLst/>
            <a:ahLst/>
            <a:cxnLst/>
            <a:rect r="r" b="b" t="t" l="l"/>
            <a:pathLst>
              <a:path h="5721512" w="5662001">
                <a:moveTo>
                  <a:pt x="0" y="0"/>
                </a:moveTo>
                <a:lnTo>
                  <a:pt x="5662001" y="0"/>
                </a:lnTo>
                <a:lnTo>
                  <a:pt x="5662001" y="5721512"/>
                </a:lnTo>
                <a:lnTo>
                  <a:pt x="0" y="572151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721374">
            <a:off x="-1084773" y="-3327728"/>
            <a:ext cx="5662001" cy="5721512"/>
          </a:xfrm>
          <a:custGeom>
            <a:avLst/>
            <a:gdLst/>
            <a:ahLst/>
            <a:cxnLst/>
            <a:rect r="r" b="b" t="t" l="l"/>
            <a:pathLst>
              <a:path h="5721512" w="5662001">
                <a:moveTo>
                  <a:pt x="0" y="0"/>
                </a:moveTo>
                <a:lnTo>
                  <a:pt x="5662002" y="0"/>
                </a:lnTo>
                <a:lnTo>
                  <a:pt x="5662002" y="5721512"/>
                </a:lnTo>
                <a:lnTo>
                  <a:pt x="0" y="572151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4" id="4"/>
          <p:cNvGrpSpPr/>
          <p:nvPr/>
        </p:nvGrpSpPr>
        <p:grpSpPr>
          <a:xfrm rot="0">
            <a:off x="715390" y="8128033"/>
            <a:ext cx="1566543" cy="1566543"/>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7D8FF"/>
            </a:solidFill>
          </p:spPr>
        </p:sp>
        <p:sp>
          <p:nvSpPr>
            <p:cNvPr name="TextBox 6" id="6"/>
            <p:cNvSpPr txBox="true"/>
            <p:nvPr/>
          </p:nvSpPr>
          <p:spPr>
            <a:xfrm>
              <a:off x="76200" y="38100"/>
              <a:ext cx="660400" cy="698500"/>
            </a:xfrm>
            <a:prstGeom prst="rect">
              <a:avLst/>
            </a:prstGeom>
          </p:spPr>
          <p:txBody>
            <a:bodyPr anchor="ctr" rtlCol="false" tIns="50800" lIns="50800" bIns="50800" rIns="50800"/>
            <a:lstStyle/>
            <a:p>
              <a:pPr algn="ctr" marL="0" indent="0" lvl="0">
                <a:lnSpc>
                  <a:spcPts val="2659"/>
                </a:lnSpc>
                <a:spcBef>
                  <a:spcPct val="0"/>
                </a:spcBef>
              </a:pPr>
            </a:p>
          </p:txBody>
        </p:sp>
      </p:grpSp>
      <p:grpSp>
        <p:nvGrpSpPr>
          <p:cNvPr name="Group 7" id="7"/>
          <p:cNvGrpSpPr/>
          <p:nvPr/>
        </p:nvGrpSpPr>
        <p:grpSpPr>
          <a:xfrm rot="0">
            <a:off x="2764456" y="9205812"/>
            <a:ext cx="11234139" cy="52488"/>
            <a:chOff x="0" y="0"/>
            <a:chExt cx="635000" cy="2967"/>
          </a:xfrm>
        </p:grpSpPr>
        <p:sp>
          <p:nvSpPr>
            <p:cNvPr name="Freeform 8" id="8"/>
            <p:cNvSpPr/>
            <p:nvPr/>
          </p:nvSpPr>
          <p:spPr>
            <a:xfrm flipH="false" flipV="false" rot="0">
              <a:off x="0" y="0"/>
              <a:ext cx="635000" cy="2967"/>
            </a:xfrm>
            <a:custGeom>
              <a:avLst/>
              <a:gdLst/>
              <a:ahLst/>
              <a:cxnLst/>
              <a:rect r="r" b="b" t="t" l="l"/>
              <a:pathLst>
                <a:path h="2967" w="635000">
                  <a:moveTo>
                    <a:pt x="0" y="0"/>
                  </a:moveTo>
                  <a:lnTo>
                    <a:pt x="635000" y="0"/>
                  </a:lnTo>
                  <a:lnTo>
                    <a:pt x="635000" y="2967"/>
                  </a:lnTo>
                  <a:lnTo>
                    <a:pt x="0" y="2967"/>
                  </a:lnTo>
                  <a:close/>
                </a:path>
              </a:pathLst>
            </a:custGeom>
            <a:solidFill>
              <a:srgbClr val="81C1F4"/>
            </a:solidFill>
          </p:spPr>
        </p:sp>
        <p:sp>
          <p:nvSpPr>
            <p:cNvPr name="TextBox 9" id="9"/>
            <p:cNvSpPr txBox="true"/>
            <p:nvPr/>
          </p:nvSpPr>
          <p:spPr>
            <a:xfrm>
              <a:off x="0" y="-38100"/>
              <a:ext cx="635000" cy="41067"/>
            </a:xfrm>
            <a:prstGeom prst="rect">
              <a:avLst/>
            </a:prstGeom>
          </p:spPr>
          <p:txBody>
            <a:bodyPr anchor="ctr" rtlCol="false" tIns="50800" lIns="50800" bIns="50800" rIns="50800"/>
            <a:lstStyle/>
            <a:p>
              <a:pPr algn="ctr" marL="0" indent="0" lvl="0">
                <a:lnSpc>
                  <a:spcPts val="2659"/>
                </a:lnSpc>
              </a:pPr>
            </a:p>
          </p:txBody>
        </p:sp>
      </p:grpSp>
      <p:sp>
        <p:nvSpPr>
          <p:cNvPr name="Freeform 10" id="10"/>
          <p:cNvSpPr/>
          <p:nvPr/>
        </p:nvSpPr>
        <p:spPr>
          <a:xfrm flipH="false" flipV="false" rot="0">
            <a:off x="11685270" y="2518476"/>
            <a:ext cx="4431700" cy="6553346"/>
          </a:xfrm>
          <a:custGeom>
            <a:avLst/>
            <a:gdLst/>
            <a:ahLst/>
            <a:cxnLst/>
            <a:rect r="r" b="b" t="t" l="l"/>
            <a:pathLst>
              <a:path h="6553346" w="4431700">
                <a:moveTo>
                  <a:pt x="0" y="0"/>
                </a:moveTo>
                <a:lnTo>
                  <a:pt x="4431701" y="0"/>
                </a:lnTo>
                <a:lnTo>
                  <a:pt x="4431701" y="6553346"/>
                </a:lnTo>
                <a:lnTo>
                  <a:pt x="0" y="6553346"/>
                </a:lnTo>
                <a:lnTo>
                  <a:pt x="0" y="0"/>
                </a:lnTo>
                <a:close/>
              </a:path>
            </a:pathLst>
          </a:custGeom>
          <a:blipFill>
            <a:blip r:embed="rId4"/>
            <a:stretch>
              <a:fillRect l="0" t="0" r="0" b="0"/>
            </a:stretch>
          </a:blipFill>
        </p:spPr>
      </p:sp>
      <p:grpSp>
        <p:nvGrpSpPr>
          <p:cNvPr name="Group 11" id="11"/>
          <p:cNvGrpSpPr/>
          <p:nvPr/>
        </p:nvGrpSpPr>
        <p:grpSpPr>
          <a:xfrm rot="0">
            <a:off x="14071395" y="4779171"/>
            <a:ext cx="689950" cy="229691"/>
            <a:chOff x="0" y="0"/>
            <a:chExt cx="161800" cy="53865"/>
          </a:xfrm>
        </p:grpSpPr>
        <p:sp>
          <p:nvSpPr>
            <p:cNvPr name="Freeform 12" id="12"/>
            <p:cNvSpPr/>
            <p:nvPr/>
          </p:nvSpPr>
          <p:spPr>
            <a:xfrm flipH="false" flipV="false" rot="0">
              <a:off x="0" y="0"/>
              <a:ext cx="161800" cy="53865"/>
            </a:xfrm>
            <a:custGeom>
              <a:avLst/>
              <a:gdLst/>
              <a:ahLst/>
              <a:cxnLst/>
              <a:rect r="r" b="b" t="t" l="l"/>
              <a:pathLst>
                <a:path h="53865" w="161800">
                  <a:moveTo>
                    <a:pt x="26932" y="0"/>
                  </a:moveTo>
                  <a:lnTo>
                    <a:pt x="134868" y="0"/>
                  </a:lnTo>
                  <a:cubicBezTo>
                    <a:pt x="142011" y="0"/>
                    <a:pt x="148861" y="2838"/>
                    <a:pt x="153912" y="7888"/>
                  </a:cubicBezTo>
                  <a:cubicBezTo>
                    <a:pt x="158963" y="12939"/>
                    <a:pt x="161800" y="19789"/>
                    <a:pt x="161800" y="26932"/>
                  </a:cubicBezTo>
                  <a:lnTo>
                    <a:pt x="161800" y="26932"/>
                  </a:lnTo>
                  <a:cubicBezTo>
                    <a:pt x="161800" y="41807"/>
                    <a:pt x="149742" y="53865"/>
                    <a:pt x="134868" y="53865"/>
                  </a:cubicBezTo>
                  <a:lnTo>
                    <a:pt x="26932" y="53865"/>
                  </a:lnTo>
                  <a:cubicBezTo>
                    <a:pt x="12058" y="53865"/>
                    <a:pt x="0" y="41807"/>
                    <a:pt x="0" y="26932"/>
                  </a:cubicBezTo>
                  <a:lnTo>
                    <a:pt x="0" y="26932"/>
                  </a:lnTo>
                  <a:cubicBezTo>
                    <a:pt x="0" y="12058"/>
                    <a:pt x="12058" y="0"/>
                    <a:pt x="26932" y="0"/>
                  </a:cubicBezTo>
                  <a:close/>
                </a:path>
              </a:pathLst>
            </a:custGeom>
            <a:solidFill>
              <a:srgbClr val="FFCABC"/>
            </a:solidFill>
          </p:spPr>
        </p:sp>
        <p:sp>
          <p:nvSpPr>
            <p:cNvPr name="TextBox 13" id="13"/>
            <p:cNvSpPr txBox="true"/>
            <p:nvPr/>
          </p:nvSpPr>
          <p:spPr>
            <a:xfrm>
              <a:off x="0" y="-38100"/>
              <a:ext cx="161800" cy="91965"/>
            </a:xfrm>
            <a:prstGeom prst="rect">
              <a:avLst/>
            </a:prstGeom>
          </p:spPr>
          <p:txBody>
            <a:bodyPr anchor="ctr" rtlCol="false" tIns="50800" lIns="50800" bIns="50800" rIns="50800"/>
            <a:lstStyle/>
            <a:p>
              <a:pPr algn="ctr" marL="0" indent="0" lvl="0">
                <a:lnSpc>
                  <a:spcPts val="2659"/>
                </a:lnSpc>
              </a:pPr>
            </a:p>
          </p:txBody>
        </p:sp>
      </p:grpSp>
      <p:sp>
        <p:nvSpPr>
          <p:cNvPr name="TextBox 14" id="14"/>
          <p:cNvSpPr txBox="true"/>
          <p:nvPr/>
        </p:nvSpPr>
        <p:spPr>
          <a:xfrm rot="0">
            <a:off x="2764456" y="2378783"/>
            <a:ext cx="13073588" cy="2095631"/>
          </a:xfrm>
          <a:prstGeom prst="rect">
            <a:avLst/>
          </a:prstGeom>
        </p:spPr>
        <p:txBody>
          <a:bodyPr anchor="t" rtlCol="false" tIns="0" lIns="0" bIns="0" rIns="0">
            <a:spAutoFit/>
          </a:bodyPr>
          <a:lstStyle/>
          <a:p>
            <a:pPr algn="l" marL="0" indent="0" lvl="0">
              <a:lnSpc>
                <a:spcPts val="7710"/>
              </a:lnSpc>
            </a:pPr>
            <a:r>
              <a:rPr lang="en-US" b="true" sz="8116">
                <a:solidFill>
                  <a:srgbClr val="1C74BB"/>
                </a:solidFill>
                <a:latin typeface="Poppins Bold"/>
                <a:ea typeface="Poppins Bold"/>
                <a:cs typeface="Poppins Bold"/>
                <a:sym typeface="Poppins Bold"/>
              </a:rPr>
              <a:t>INTRODUCTION TO LABOR DAY FLIGHT DEALS</a:t>
            </a:r>
          </a:p>
        </p:txBody>
      </p:sp>
      <p:sp>
        <p:nvSpPr>
          <p:cNvPr name="TextBox 15" id="15"/>
          <p:cNvSpPr txBox="true"/>
          <p:nvPr/>
        </p:nvSpPr>
        <p:spPr>
          <a:xfrm rot="0">
            <a:off x="2764456" y="4973734"/>
            <a:ext cx="8919778" cy="3073885"/>
          </a:xfrm>
          <a:prstGeom prst="rect">
            <a:avLst/>
          </a:prstGeom>
        </p:spPr>
        <p:txBody>
          <a:bodyPr anchor="t" rtlCol="false" tIns="0" lIns="0" bIns="0" rIns="0">
            <a:spAutoFit/>
          </a:bodyPr>
          <a:lstStyle/>
          <a:p>
            <a:pPr algn="just" marL="0" indent="0" lvl="0">
              <a:lnSpc>
                <a:spcPts val="2447"/>
              </a:lnSpc>
            </a:pPr>
            <a:r>
              <a:rPr lang="en-US" sz="2146">
                <a:solidFill>
                  <a:srgbClr val="1C74BB"/>
                </a:solidFill>
                <a:latin typeface="Poppins"/>
                <a:ea typeface="Poppins"/>
                <a:cs typeface="Poppins"/>
                <a:sym typeface="Poppins"/>
              </a:rPr>
              <a:t>Labor Day often sparks interest in travel promotions, making it a key moment for savvy travelers. Seasonal opportunities around this holiday attract attention to limited-time discounts and special airline offers. Travelers actively seek the best times to book and which airlines are offering the most competitive deals. Understanding historical sales patterns helps you plan smarter, more affordable trips. This guide explores the most common questions about </a:t>
            </a:r>
            <a:r>
              <a:rPr lang="en-US" sz="2146" u="sng">
                <a:solidFill>
                  <a:srgbClr val="1C74BB"/>
                </a:solidFill>
                <a:latin typeface="Poppins"/>
                <a:ea typeface="Poppins"/>
                <a:cs typeface="Poppins"/>
                <a:sym typeface="Poppins"/>
                <a:hlinkClick r:id="rId5" tooltip="https://www.airflypolicy.com/deals/labor-day-flight-deals"/>
              </a:rPr>
              <a:t>Labor Day flight deals</a:t>
            </a:r>
            <a:r>
              <a:rPr lang="en-US" sz="2146">
                <a:solidFill>
                  <a:srgbClr val="1C74BB"/>
                </a:solidFill>
                <a:latin typeface="Poppins"/>
                <a:ea typeface="Poppins"/>
                <a:cs typeface="Poppins"/>
                <a:sym typeface="Poppins"/>
              </a:rPr>
              <a:t> pricing and booking trends so you can make informed decisions and maximize your travel savings.</a:t>
            </a:r>
          </a:p>
        </p:txBody>
      </p:sp>
      <p:sp>
        <p:nvSpPr>
          <p:cNvPr name="TextBox 16" id="16"/>
          <p:cNvSpPr txBox="true"/>
          <p:nvPr/>
        </p:nvSpPr>
        <p:spPr>
          <a:xfrm rot="0">
            <a:off x="1210522" y="8319572"/>
            <a:ext cx="1071411" cy="1229864"/>
          </a:xfrm>
          <a:prstGeom prst="rect">
            <a:avLst/>
          </a:prstGeom>
        </p:spPr>
        <p:txBody>
          <a:bodyPr anchor="t" rtlCol="false" tIns="0" lIns="0" bIns="0" rIns="0">
            <a:spAutoFit/>
          </a:bodyPr>
          <a:lstStyle/>
          <a:p>
            <a:pPr algn="l" marL="0" indent="0" lvl="0">
              <a:lnSpc>
                <a:spcPts val="8518"/>
              </a:lnSpc>
            </a:pPr>
            <a:r>
              <a:rPr lang="en-US" b="true" sz="8967">
                <a:solidFill>
                  <a:srgbClr val="1C74BB"/>
                </a:solidFill>
                <a:latin typeface="Poppins Bold"/>
                <a:ea typeface="Poppins Bold"/>
                <a:cs typeface="Poppins Bold"/>
                <a:sym typeface="Poppins Bold"/>
              </a:rPr>
              <a:t>2</a:t>
            </a:r>
          </a:p>
        </p:txBody>
      </p:sp>
      <p:sp>
        <p:nvSpPr>
          <p:cNvPr name="Freeform 17" id="17"/>
          <p:cNvSpPr/>
          <p:nvPr/>
        </p:nvSpPr>
        <p:spPr>
          <a:xfrm flipH="false" flipV="false" rot="0">
            <a:off x="0" y="35317"/>
            <a:ext cx="2412962" cy="993383"/>
          </a:xfrm>
          <a:custGeom>
            <a:avLst/>
            <a:gdLst/>
            <a:ahLst/>
            <a:cxnLst/>
            <a:rect r="r" b="b" t="t" l="l"/>
            <a:pathLst>
              <a:path h="993383" w="2412962">
                <a:moveTo>
                  <a:pt x="0" y="0"/>
                </a:moveTo>
                <a:lnTo>
                  <a:pt x="2412962" y="0"/>
                </a:lnTo>
                <a:lnTo>
                  <a:pt x="2412962" y="993383"/>
                </a:lnTo>
                <a:lnTo>
                  <a:pt x="0" y="993383"/>
                </a:lnTo>
                <a:lnTo>
                  <a:pt x="0" y="0"/>
                </a:lnTo>
                <a:close/>
              </a:path>
            </a:pathLst>
          </a:custGeom>
          <a:blipFill>
            <a:blip r:embed="rId6"/>
            <a:stretch>
              <a:fillRect l="-39969" t="-148357" r="-28742" b="-161448"/>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E8F6FF"/>
        </a:solidFill>
      </p:bgPr>
    </p:bg>
    <p:spTree>
      <p:nvGrpSpPr>
        <p:cNvPr id="1" name=""/>
        <p:cNvGrpSpPr/>
        <p:nvPr/>
      </p:nvGrpSpPr>
      <p:grpSpPr>
        <a:xfrm>
          <a:off x="0" y="0"/>
          <a:ext cx="0" cy="0"/>
          <a:chOff x="0" y="0"/>
          <a:chExt cx="0" cy="0"/>
        </a:xfrm>
      </p:grpSpPr>
      <p:sp>
        <p:nvSpPr>
          <p:cNvPr name="TextBox 2" id="2"/>
          <p:cNvSpPr txBox="true"/>
          <p:nvPr/>
        </p:nvSpPr>
        <p:spPr>
          <a:xfrm rot="0">
            <a:off x="2764456" y="2331158"/>
            <a:ext cx="13073588" cy="1228478"/>
          </a:xfrm>
          <a:prstGeom prst="rect">
            <a:avLst/>
          </a:prstGeom>
        </p:spPr>
        <p:txBody>
          <a:bodyPr anchor="t" rtlCol="false" tIns="0" lIns="0" bIns="0" rIns="0">
            <a:spAutoFit/>
          </a:bodyPr>
          <a:lstStyle/>
          <a:p>
            <a:pPr algn="l" marL="0" indent="0" lvl="0">
              <a:lnSpc>
                <a:spcPts val="4538"/>
              </a:lnSpc>
            </a:pPr>
            <a:r>
              <a:rPr lang="en-US" b="true" sz="4777">
                <a:solidFill>
                  <a:srgbClr val="1C74BB"/>
                </a:solidFill>
                <a:latin typeface="Poppins Bold"/>
                <a:ea typeface="Poppins Bold"/>
                <a:cs typeface="Poppins Bold"/>
                <a:sym typeface="Poppins Bold"/>
              </a:rPr>
              <a:t>HOW DO I GET A 50% DISCOUNT ON FLIGHTS?</a:t>
            </a:r>
          </a:p>
        </p:txBody>
      </p:sp>
      <p:sp>
        <p:nvSpPr>
          <p:cNvPr name="Freeform 3" id="3"/>
          <p:cNvSpPr/>
          <p:nvPr/>
        </p:nvSpPr>
        <p:spPr>
          <a:xfrm flipH="false" flipV="false" rot="-3855666">
            <a:off x="15046734" y="6345056"/>
            <a:ext cx="5662001" cy="5721512"/>
          </a:xfrm>
          <a:custGeom>
            <a:avLst/>
            <a:gdLst/>
            <a:ahLst/>
            <a:cxnLst/>
            <a:rect r="r" b="b" t="t" l="l"/>
            <a:pathLst>
              <a:path h="5721512" w="5662001">
                <a:moveTo>
                  <a:pt x="0" y="0"/>
                </a:moveTo>
                <a:lnTo>
                  <a:pt x="5662001" y="0"/>
                </a:lnTo>
                <a:lnTo>
                  <a:pt x="5662001" y="5721512"/>
                </a:lnTo>
                <a:lnTo>
                  <a:pt x="0" y="572151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721374">
            <a:off x="-1084773" y="-3327728"/>
            <a:ext cx="5662001" cy="5721512"/>
          </a:xfrm>
          <a:custGeom>
            <a:avLst/>
            <a:gdLst/>
            <a:ahLst/>
            <a:cxnLst/>
            <a:rect r="r" b="b" t="t" l="l"/>
            <a:pathLst>
              <a:path h="5721512" w="5662001">
                <a:moveTo>
                  <a:pt x="0" y="0"/>
                </a:moveTo>
                <a:lnTo>
                  <a:pt x="5662002" y="0"/>
                </a:lnTo>
                <a:lnTo>
                  <a:pt x="5662002" y="5721512"/>
                </a:lnTo>
                <a:lnTo>
                  <a:pt x="0" y="572151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5" id="5"/>
          <p:cNvGrpSpPr/>
          <p:nvPr/>
        </p:nvGrpSpPr>
        <p:grpSpPr>
          <a:xfrm rot="0">
            <a:off x="715390" y="8128033"/>
            <a:ext cx="1566543" cy="1566543"/>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7D8FF"/>
            </a:solidFill>
          </p:spPr>
        </p:sp>
        <p:sp>
          <p:nvSpPr>
            <p:cNvPr name="TextBox 7" id="7"/>
            <p:cNvSpPr txBox="true"/>
            <p:nvPr/>
          </p:nvSpPr>
          <p:spPr>
            <a:xfrm>
              <a:off x="76200" y="38100"/>
              <a:ext cx="660400" cy="698500"/>
            </a:xfrm>
            <a:prstGeom prst="rect">
              <a:avLst/>
            </a:prstGeom>
          </p:spPr>
          <p:txBody>
            <a:bodyPr anchor="ctr" rtlCol="false" tIns="50800" lIns="50800" bIns="50800" rIns="50800"/>
            <a:lstStyle/>
            <a:p>
              <a:pPr algn="ctr" marL="0" indent="0" lvl="0">
                <a:lnSpc>
                  <a:spcPts val="2659"/>
                </a:lnSpc>
                <a:spcBef>
                  <a:spcPct val="0"/>
                </a:spcBef>
              </a:pPr>
            </a:p>
          </p:txBody>
        </p:sp>
      </p:grpSp>
      <p:grpSp>
        <p:nvGrpSpPr>
          <p:cNvPr name="Group 8" id="8"/>
          <p:cNvGrpSpPr/>
          <p:nvPr/>
        </p:nvGrpSpPr>
        <p:grpSpPr>
          <a:xfrm rot="0">
            <a:off x="2764456" y="9205812"/>
            <a:ext cx="11234139" cy="52488"/>
            <a:chOff x="0" y="0"/>
            <a:chExt cx="635000" cy="2967"/>
          </a:xfrm>
        </p:grpSpPr>
        <p:sp>
          <p:nvSpPr>
            <p:cNvPr name="Freeform 9" id="9"/>
            <p:cNvSpPr/>
            <p:nvPr/>
          </p:nvSpPr>
          <p:spPr>
            <a:xfrm flipH="false" flipV="false" rot="0">
              <a:off x="0" y="0"/>
              <a:ext cx="635000" cy="2967"/>
            </a:xfrm>
            <a:custGeom>
              <a:avLst/>
              <a:gdLst/>
              <a:ahLst/>
              <a:cxnLst/>
              <a:rect r="r" b="b" t="t" l="l"/>
              <a:pathLst>
                <a:path h="2967" w="635000">
                  <a:moveTo>
                    <a:pt x="0" y="0"/>
                  </a:moveTo>
                  <a:lnTo>
                    <a:pt x="635000" y="0"/>
                  </a:lnTo>
                  <a:lnTo>
                    <a:pt x="635000" y="2967"/>
                  </a:lnTo>
                  <a:lnTo>
                    <a:pt x="0" y="2967"/>
                  </a:lnTo>
                  <a:close/>
                </a:path>
              </a:pathLst>
            </a:custGeom>
            <a:solidFill>
              <a:srgbClr val="81C1F4"/>
            </a:solidFill>
          </p:spPr>
        </p:sp>
        <p:sp>
          <p:nvSpPr>
            <p:cNvPr name="TextBox 10" id="10"/>
            <p:cNvSpPr txBox="true"/>
            <p:nvPr/>
          </p:nvSpPr>
          <p:spPr>
            <a:xfrm>
              <a:off x="0" y="-38100"/>
              <a:ext cx="635000" cy="41067"/>
            </a:xfrm>
            <a:prstGeom prst="rect">
              <a:avLst/>
            </a:prstGeom>
          </p:spPr>
          <p:txBody>
            <a:bodyPr anchor="ctr" rtlCol="false" tIns="50800" lIns="50800" bIns="50800" rIns="50800"/>
            <a:lstStyle/>
            <a:p>
              <a:pPr algn="ctr" marL="0" indent="0" lvl="0">
                <a:lnSpc>
                  <a:spcPts val="2659"/>
                </a:lnSpc>
              </a:pPr>
            </a:p>
          </p:txBody>
        </p:sp>
      </p:grpSp>
      <p:sp>
        <p:nvSpPr>
          <p:cNvPr name="TextBox 11" id="11"/>
          <p:cNvSpPr txBox="true"/>
          <p:nvPr/>
        </p:nvSpPr>
        <p:spPr>
          <a:xfrm rot="0">
            <a:off x="2859031" y="3951351"/>
            <a:ext cx="13354099" cy="470369"/>
          </a:xfrm>
          <a:prstGeom prst="rect">
            <a:avLst/>
          </a:prstGeom>
        </p:spPr>
        <p:txBody>
          <a:bodyPr anchor="t" rtlCol="false" tIns="0" lIns="0" bIns="0" rIns="0">
            <a:spAutoFit/>
          </a:bodyPr>
          <a:lstStyle/>
          <a:p>
            <a:pPr algn="just" marL="0" indent="0" lvl="0">
              <a:lnSpc>
                <a:spcPts val="1864"/>
              </a:lnSpc>
            </a:pPr>
            <a:r>
              <a:rPr lang="en-US" sz="1635">
                <a:solidFill>
                  <a:srgbClr val="1C74BB"/>
                </a:solidFill>
                <a:latin typeface="Poppins"/>
                <a:ea typeface="Poppins"/>
                <a:cs typeface="Poppins"/>
                <a:sym typeface="Poppins"/>
              </a:rPr>
              <a:t>Sign up for airline newsletters to access exclusive Labor Day deals. Airlines often reward subscribers with early access to flash sales, promo codes, and limited-time discounts that never appear on third-party booking sites.</a:t>
            </a:r>
          </a:p>
        </p:txBody>
      </p:sp>
      <p:sp>
        <p:nvSpPr>
          <p:cNvPr name="TextBox 12" id="12"/>
          <p:cNvSpPr txBox="true"/>
          <p:nvPr/>
        </p:nvSpPr>
        <p:spPr>
          <a:xfrm rot="0">
            <a:off x="1210522" y="8262422"/>
            <a:ext cx="1071411" cy="723099"/>
          </a:xfrm>
          <a:prstGeom prst="rect">
            <a:avLst/>
          </a:prstGeom>
        </p:spPr>
        <p:txBody>
          <a:bodyPr anchor="t" rtlCol="false" tIns="0" lIns="0" bIns="0" rIns="0">
            <a:spAutoFit/>
          </a:bodyPr>
          <a:lstStyle/>
          <a:p>
            <a:pPr algn="l" marL="0" indent="0" lvl="0">
              <a:lnSpc>
                <a:spcPts val="5014"/>
              </a:lnSpc>
            </a:pPr>
            <a:r>
              <a:rPr lang="en-US" b="true" sz="5278">
                <a:solidFill>
                  <a:srgbClr val="1C74BB"/>
                </a:solidFill>
                <a:latin typeface="Poppins Bold"/>
                <a:ea typeface="Poppins Bold"/>
                <a:cs typeface="Poppins Bold"/>
                <a:sym typeface="Poppins Bold"/>
              </a:rPr>
              <a:t>3</a:t>
            </a:r>
          </a:p>
        </p:txBody>
      </p:sp>
      <p:sp>
        <p:nvSpPr>
          <p:cNvPr name="TextBox 13" id="13"/>
          <p:cNvSpPr txBox="true"/>
          <p:nvPr/>
        </p:nvSpPr>
        <p:spPr>
          <a:xfrm rot="0">
            <a:off x="2859031" y="5659759"/>
            <a:ext cx="13354099" cy="470369"/>
          </a:xfrm>
          <a:prstGeom prst="rect">
            <a:avLst/>
          </a:prstGeom>
        </p:spPr>
        <p:txBody>
          <a:bodyPr anchor="t" rtlCol="false" tIns="0" lIns="0" bIns="0" rIns="0">
            <a:spAutoFit/>
          </a:bodyPr>
          <a:lstStyle/>
          <a:p>
            <a:pPr algn="just" marL="0" indent="0" lvl="0">
              <a:lnSpc>
                <a:spcPts val="1864"/>
              </a:lnSpc>
            </a:pPr>
            <a:r>
              <a:rPr lang="en-US" sz="1635">
                <a:solidFill>
                  <a:srgbClr val="1C74BB"/>
                </a:solidFill>
                <a:latin typeface="Poppins"/>
                <a:ea typeface="Poppins"/>
                <a:cs typeface="Poppins"/>
                <a:sym typeface="Poppins"/>
              </a:rPr>
              <a:t>Use flexible travel dates to spot cheaper flight options. Shifting your departure or return by even one or two days around Labor Day can reveal significantly lower fares and open up routes with better availability.</a:t>
            </a:r>
          </a:p>
        </p:txBody>
      </p:sp>
      <p:sp>
        <p:nvSpPr>
          <p:cNvPr name="TextBox 14" id="14"/>
          <p:cNvSpPr txBox="true"/>
          <p:nvPr/>
        </p:nvSpPr>
        <p:spPr>
          <a:xfrm rot="0">
            <a:off x="2859031" y="7368168"/>
            <a:ext cx="13354099" cy="470369"/>
          </a:xfrm>
          <a:prstGeom prst="rect">
            <a:avLst/>
          </a:prstGeom>
        </p:spPr>
        <p:txBody>
          <a:bodyPr anchor="t" rtlCol="false" tIns="0" lIns="0" bIns="0" rIns="0">
            <a:spAutoFit/>
          </a:bodyPr>
          <a:lstStyle/>
          <a:p>
            <a:pPr algn="just" marL="0" indent="0" lvl="0">
              <a:lnSpc>
                <a:spcPts val="1864"/>
              </a:lnSpc>
            </a:pPr>
            <a:r>
              <a:rPr lang="en-US" sz="1635">
                <a:solidFill>
                  <a:srgbClr val="1C74BB"/>
                </a:solidFill>
                <a:latin typeface="Poppins"/>
                <a:ea typeface="Poppins"/>
                <a:cs typeface="Poppins"/>
                <a:sym typeface="Poppins"/>
              </a:rPr>
              <a:t>Book during flash sales around Labor Day weekend. Airlines release limited-time promotions tied to the holiday, so monitor fare alerts and travel apps closely to catch deep discounts before they disappear.</a:t>
            </a:r>
          </a:p>
        </p:txBody>
      </p:sp>
      <p:sp>
        <p:nvSpPr>
          <p:cNvPr name="TextBox 15" id="15"/>
          <p:cNvSpPr txBox="true"/>
          <p:nvPr/>
        </p:nvSpPr>
        <p:spPr>
          <a:xfrm rot="0">
            <a:off x="2764456" y="4153374"/>
            <a:ext cx="851913" cy="439259"/>
          </a:xfrm>
          <a:prstGeom prst="rect">
            <a:avLst/>
          </a:prstGeom>
        </p:spPr>
        <p:txBody>
          <a:bodyPr anchor="t" rtlCol="false" tIns="0" lIns="0" bIns="0" rIns="0">
            <a:spAutoFit/>
          </a:bodyPr>
          <a:lstStyle/>
          <a:p>
            <a:pPr algn="l" marL="0" indent="0" lvl="0">
              <a:lnSpc>
                <a:spcPts val="3054"/>
              </a:lnSpc>
            </a:pPr>
          </a:p>
        </p:txBody>
      </p:sp>
      <p:sp>
        <p:nvSpPr>
          <p:cNvPr name="TextBox 16" id="16"/>
          <p:cNvSpPr txBox="true"/>
          <p:nvPr/>
        </p:nvSpPr>
        <p:spPr>
          <a:xfrm rot="0">
            <a:off x="2764456" y="5716998"/>
            <a:ext cx="851913" cy="439259"/>
          </a:xfrm>
          <a:prstGeom prst="rect">
            <a:avLst/>
          </a:prstGeom>
        </p:spPr>
        <p:txBody>
          <a:bodyPr anchor="t" rtlCol="false" tIns="0" lIns="0" bIns="0" rIns="0">
            <a:spAutoFit/>
          </a:bodyPr>
          <a:lstStyle/>
          <a:p>
            <a:pPr algn="l" marL="0" indent="0" lvl="0">
              <a:lnSpc>
                <a:spcPts val="3054"/>
              </a:lnSpc>
            </a:pPr>
          </a:p>
        </p:txBody>
      </p:sp>
      <p:sp>
        <p:nvSpPr>
          <p:cNvPr name="TextBox 17" id="17"/>
          <p:cNvSpPr txBox="true"/>
          <p:nvPr/>
        </p:nvSpPr>
        <p:spPr>
          <a:xfrm rot="0">
            <a:off x="1519171" y="7584488"/>
            <a:ext cx="1726372" cy="484342"/>
          </a:xfrm>
          <a:prstGeom prst="rect">
            <a:avLst/>
          </a:prstGeom>
        </p:spPr>
        <p:txBody>
          <a:bodyPr anchor="t" rtlCol="false" tIns="0" lIns="0" bIns="0" rIns="0">
            <a:spAutoFit/>
          </a:bodyPr>
          <a:lstStyle/>
          <a:p>
            <a:pPr algn="l" marL="0" indent="0" lvl="0">
              <a:lnSpc>
                <a:spcPts val="3337"/>
              </a:lnSpc>
            </a:pPr>
          </a:p>
        </p:txBody>
      </p:sp>
      <p:sp>
        <p:nvSpPr>
          <p:cNvPr name="Freeform 18" id="18"/>
          <p:cNvSpPr/>
          <p:nvPr/>
        </p:nvSpPr>
        <p:spPr>
          <a:xfrm flipH="false" flipV="false" rot="0">
            <a:off x="0" y="35317"/>
            <a:ext cx="2412962" cy="993383"/>
          </a:xfrm>
          <a:custGeom>
            <a:avLst/>
            <a:gdLst/>
            <a:ahLst/>
            <a:cxnLst/>
            <a:rect r="r" b="b" t="t" l="l"/>
            <a:pathLst>
              <a:path h="993383" w="2412962">
                <a:moveTo>
                  <a:pt x="0" y="0"/>
                </a:moveTo>
                <a:lnTo>
                  <a:pt x="2412962" y="0"/>
                </a:lnTo>
                <a:lnTo>
                  <a:pt x="2412962" y="993383"/>
                </a:lnTo>
                <a:lnTo>
                  <a:pt x="0" y="993383"/>
                </a:lnTo>
                <a:lnTo>
                  <a:pt x="0" y="0"/>
                </a:lnTo>
                <a:close/>
              </a:path>
            </a:pathLst>
          </a:custGeom>
          <a:blipFill>
            <a:blip r:embed="rId4"/>
            <a:stretch>
              <a:fillRect l="-39969" t="-148357" r="-28742" b="-161448"/>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E8F6FF"/>
        </a:solidFill>
      </p:bgPr>
    </p:bg>
    <p:spTree>
      <p:nvGrpSpPr>
        <p:cNvPr id="1" name=""/>
        <p:cNvGrpSpPr/>
        <p:nvPr/>
      </p:nvGrpSpPr>
      <p:grpSpPr>
        <a:xfrm>
          <a:off x="0" y="0"/>
          <a:ext cx="0" cy="0"/>
          <a:chOff x="0" y="0"/>
          <a:chExt cx="0" cy="0"/>
        </a:xfrm>
      </p:grpSpPr>
      <p:sp>
        <p:nvSpPr>
          <p:cNvPr name="Freeform 2" id="2"/>
          <p:cNvSpPr/>
          <p:nvPr/>
        </p:nvSpPr>
        <p:spPr>
          <a:xfrm flipH="false" flipV="false" rot="-3855666">
            <a:off x="15046734" y="6345056"/>
            <a:ext cx="5662001" cy="5721512"/>
          </a:xfrm>
          <a:custGeom>
            <a:avLst/>
            <a:gdLst/>
            <a:ahLst/>
            <a:cxnLst/>
            <a:rect r="r" b="b" t="t" l="l"/>
            <a:pathLst>
              <a:path h="5721512" w="5662001">
                <a:moveTo>
                  <a:pt x="0" y="0"/>
                </a:moveTo>
                <a:lnTo>
                  <a:pt x="5662001" y="0"/>
                </a:lnTo>
                <a:lnTo>
                  <a:pt x="5662001" y="5721512"/>
                </a:lnTo>
                <a:lnTo>
                  <a:pt x="0" y="572151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721374">
            <a:off x="-1084773" y="-3327728"/>
            <a:ext cx="5662001" cy="5721512"/>
          </a:xfrm>
          <a:custGeom>
            <a:avLst/>
            <a:gdLst/>
            <a:ahLst/>
            <a:cxnLst/>
            <a:rect r="r" b="b" t="t" l="l"/>
            <a:pathLst>
              <a:path h="5721512" w="5662001">
                <a:moveTo>
                  <a:pt x="0" y="0"/>
                </a:moveTo>
                <a:lnTo>
                  <a:pt x="5662002" y="0"/>
                </a:lnTo>
                <a:lnTo>
                  <a:pt x="5662002" y="5721512"/>
                </a:lnTo>
                <a:lnTo>
                  <a:pt x="0" y="572151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4" id="4"/>
          <p:cNvGrpSpPr/>
          <p:nvPr/>
        </p:nvGrpSpPr>
        <p:grpSpPr>
          <a:xfrm rot="0">
            <a:off x="715390" y="8128033"/>
            <a:ext cx="1566543" cy="1566543"/>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7D8FF"/>
            </a:solidFill>
          </p:spPr>
        </p:sp>
        <p:sp>
          <p:nvSpPr>
            <p:cNvPr name="TextBox 6" id="6"/>
            <p:cNvSpPr txBox="true"/>
            <p:nvPr/>
          </p:nvSpPr>
          <p:spPr>
            <a:xfrm>
              <a:off x="76200" y="38100"/>
              <a:ext cx="660400" cy="698500"/>
            </a:xfrm>
            <a:prstGeom prst="rect">
              <a:avLst/>
            </a:prstGeom>
          </p:spPr>
          <p:txBody>
            <a:bodyPr anchor="ctr" rtlCol="false" tIns="50800" lIns="50800" bIns="50800" rIns="50800"/>
            <a:lstStyle/>
            <a:p>
              <a:pPr algn="ctr" marL="0" indent="0" lvl="0">
                <a:lnSpc>
                  <a:spcPts val="2659"/>
                </a:lnSpc>
                <a:spcBef>
                  <a:spcPct val="0"/>
                </a:spcBef>
              </a:pPr>
            </a:p>
          </p:txBody>
        </p:sp>
      </p:grpSp>
      <p:grpSp>
        <p:nvGrpSpPr>
          <p:cNvPr name="Group 7" id="7"/>
          <p:cNvGrpSpPr/>
          <p:nvPr/>
        </p:nvGrpSpPr>
        <p:grpSpPr>
          <a:xfrm rot="0">
            <a:off x="2764456" y="9205812"/>
            <a:ext cx="11234139" cy="52488"/>
            <a:chOff x="0" y="0"/>
            <a:chExt cx="635000" cy="2967"/>
          </a:xfrm>
        </p:grpSpPr>
        <p:sp>
          <p:nvSpPr>
            <p:cNvPr name="Freeform 8" id="8"/>
            <p:cNvSpPr/>
            <p:nvPr/>
          </p:nvSpPr>
          <p:spPr>
            <a:xfrm flipH="false" flipV="false" rot="0">
              <a:off x="0" y="0"/>
              <a:ext cx="635000" cy="2967"/>
            </a:xfrm>
            <a:custGeom>
              <a:avLst/>
              <a:gdLst/>
              <a:ahLst/>
              <a:cxnLst/>
              <a:rect r="r" b="b" t="t" l="l"/>
              <a:pathLst>
                <a:path h="2967" w="635000">
                  <a:moveTo>
                    <a:pt x="0" y="0"/>
                  </a:moveTo>
                  <a:lnTo>
                    <a:pt x="635000" y="0"/>
                  </a:lnTo>
                  <a:lnTo>
                    <a:pt x="635000" y="2967"/>
                  </a:lnTo>
                  <a:lnTo>
                    <a:pt x="0" y="2967"/>
                  </a:lnTo>
                  <a:close/>
                </a:path>
              </a:pathLst>
            </a:custGeom>
            <a:solidFill>
              <a:srgbClr val="81C1F4"/>
            </a:solidFill>
          </p:spPr>
        </p:sp>
        <p:sp>
          <p:nvSpPr>
            <p:cNvPr name="TextBox 9" id="9"/>
            <p:cNvSpPr txBox="true"/>
            <p:nvPr/>
          </p:nvSpPr>
          <p:spPr>
            <a:xfrm>
              <a:off x="0" y="-38100"/>
              <a:ext cx="635000" cy="41067"/>
            </a:xfrm>
            <a:prstGeom prst="rect">
              <a:avLst/>
            </a:prstGeom>
          </p:spPr>
          <p:txBody>
            <a:bodyPr anchor="ctr" rtlCol="false" tIns="50800" lIns="50800" bIns="50800" rIns="50800"/>
            <a:lstStyle/>
            <a:p>
              <a:pPr algn="ctr" marL="0" indent="0" lvl="0">
                <a:lnSpc>
                  <a:spcPts val="2659"/>
                </a:lnSpc>
              </a:pPr>
            </a:p>
          </p:txBody>
        </p:sp>
      </p:grpSp>
      <p:grpSp>
        <p:nvGrpSpPr>
          <p:cNvPr name="Group 10" id="10"/>
          <p:cNvGrpSpPr/>
          <p:nvPr/>
        </p:nvGrpSpPr>
        <p:grpSpPr>
          <a:xfrm rot="0">
            <a:off x="2764456" y="4064413"/>
            <a:ext cx="12595589" cy="2158175"/>
            <a:chOff x="0" y="0"/>
            <a:chExt cx="1162605" cy="199205"/>
          </a:xfrm>
        </p:grpSpPr>
        <p:sp>
          <p:nvSpPr>
            <p:cNvPr name="Freeform 11" id="11"/>
            <p:cNvSpPr/>
            <p:nvPr/>
          </p:nvSpPr>
          <p:spPr>
            <a:xfrm flipH="false" flipV="false" rot="0">
              <a:off x="0" y="0"/>
              <a:ext cx="1162605" cy="199205"/>
            </a:xfrm>
            <a:custGeom>
              <a:avLst/>
              <a:gdLst/>
              <a:ahLst/>
              <a:cxnLst/>
              <a:rect r="r" b="b" t="t" l="l"/>
              <a:pathLst>
                <a:path h="199205" w="1162605">
                  <a:moveTo>
                    <a:pt x="12005" y="0"/>
                  </a:moveTo>
                  <a:lnTo>
                    <a:pt x="1150600" y="0"/>
                  </a:lnTo>
                  <a:cubicBezTo>
                    <a:pt x="1153784" y="0"/>
                    <a:pt x="1156837" y="1265"/>
                    <a:pt x="1159089" y="3516"/>
                  </a:cubicBezTo>
                  <a:cubicBezTo>
                    <a:pt x="1161340" y="5768"/>
                    <a:pt x="1162605" y="8821"/>
                    <a:pt x="1162605" y="12005"/>
                  </a:cubicBezTo>
                  <a:lnTo>
                    <a:pt x="1162605" y="187200"/>
                  </a:lnTo>
                  <a:cubicBezTo>
                    <a:pt x="1162605" y="190384"/>
                    <a:pt x="1161340" y="193437"/>
                    <a:pt x="1159089" y="195689"/>
                  </a:cubicBezTo>
                  <a:cubicBezTo>
                    <a:pt x="1156837" y="197940"/>
                    <a:pt x="1153784" y="199205"/>
                    <a:pt x="1150600" y="199205"/>
                  </a:cubicBezTo>
                  <a:lnTo>
                    <a:pt x="12005" y="199205"/>
                  </a:lnTo>
                  <a:cubicBezTo>
                    <a:pt x="8821" y="199205"/>
                    <a:pt x="5768" y="197940"/>
                    <a:pt x="3516" y="195689"/>
                  </a:cubicBezTo>
                  <a:cubicBezTo>
                    <a:pt x="1265" y="193437"/>
                    <a:pt x="0" y="190384"/>
                    <a:pt x="0" y="187200"/>
                  </a:cubicBezTo>
                  <a:lnTo>
                    <a:pt x="0" y="12005"/>
                  </a:lnTo>
                  <a:cubicBezTo>
                    <a:pt x="0" y="8821"/>
                    <a:pt x="1265" y="5768"/>
                    <a:pt x="3516" y="3516"/>
                  </a:cubicBezTo>
                  <a:cubicBezTo>
                    <a:pt x="5768" y="1265"/>
                    <a:pt x="8821" y="0"/>
                    <a:pt x="12005" y="0"/>
                  </a:cubicBezTo>
                  <a:close/>
                </a:path>
              </a:pathLst>
            </a:custGeom>
            <a:solidFill>
              <a:srgbClr val="D1EDFF"/>
            </a:solidFill>
          </p:spPr>
        </p:sp>
        <p:sp>
          <p:nvSpPr>
            <p:cNvPr name="TextBox 12" id="12"/>
            <p:cNvSpPr txBox="true"/>
            <p:nvPr/>
          </p:nvSpPr>
          <p:spPr>
            <a:xfrm>
              <a:off x="0" y="-38100"/>
              <a:ext cx="1162605" cy="237305"/>
            </a:xfrm>
            <a:prstGeom prst="rect">
              <a:avLst/>
            </a:prstGeom>
          </p:spPr>
          <p:txBody>
            <a:bodyPr anchor="ctr" rtlCol="false" tIns="50800" lIns="50800" bIns="50800" rIns="50800"/>
            <a:lstStyle/>
            <a:p>
              <a:pPr algn="ctr" marL="0" indent="0" lvl="0">
                <a:lnSpc>
                  <a:spcPts val="2659"/>
                </a:lnSpc>
              </a:pPr>
            </a:p>
          </p:txBody>
        </p:sp>
      </p:grpSp>
      <p:grpSp>
        <p:nvGrpSpPr>
          <p:cNvPr name="Group 13" id="13"/>
          <p:cNvGrpSpPr/>
          <p:nvPr/>
        </p:nvGrpSpPr>
        <p:grpSpPr>
          <a:xfrm rot="0">
            <a:off x="2846205" y="6491237"/>
            <a:ext cx="12595589" cy="2158175"/>
            <a:chOff x="0" y="0"/>
            <a:chExt cx="1162605" cy="199205"/>
          </a:xfrm>
        </p:grpSpPr>
        <p:sp>
          <p:nvSpPr>
            <p:cNvPr name="Freeform 14" id="14"/>
            <p:cNvSpPr/>
            <p:nvPr/>
          </p:nvSpPr>
          <p:spPr>
            <a:xfrm flipH="false" flipV="false" rot="0">
              <a:off x="0" y="0"/>
              <a:ext cx="1162605" cy="199205"/>
            </a:xfrm>
            <a:custGeom>
              <a:avLst/>
              <a:gdLst/>
              <a:ahLst/>
              <a:cxnLst/>
              <a:rect r="r" b="b" t="t" l="l"/>
              <a:pathLst>
                <a:path h="199205" w="1162605">
                  <a:moveTo>
                    <a:pt x="12005" y="0"/>
                  </a:moveTo>
                  <a:lnTo>
                    <a:pt x="1150600" y="0"/>
                  </a:lnTo>
                  <a:cubicBezTo>
                    <a:pt x="1153784" y="0"/>
                    <a:pt x="1156837" y="1265"/>
                    <a:pt x="1159089" y="3516"/>
                  </a:cubicBezTo>
                  <a:cubicBezTo>
                    <a:pt x="1161340" y="5768"/>
                    <a:pt x="1162605" y="8821"/>
                    <a:pt x="1162605" y="12005"/>
                  </a:cubicBezTo>
                  <a:lnTo>
                    <a:pt x="1162605" y="187200"/>
                  </a:lnTo>
                  <a:cubicBezTo>
                    <a:pt x="1162605" y="190384"/>
                    <a:pt x="1161340" y="193437"/>
                    <a:pt x="1159089" y="195689"/>
                  </a:cubicBezTo>
                  <a:cubicBezTo>
                    <a:pt x="1156837" y="197940"/>
                    <a:pt x="1153784" y="199205"/>
                    <a:pt x="1150600" y="199205"/>
                  </a:cubicBezTo>
                  <a:lnTo>
                    <a:pt x="12005" y="199205"/>
                  </a:lnTo>
                  <a:cubicBezTo>
                    <a:pt x="8821" y="199205"/>
                    <a:pt x="5768" y="197940"/>
                    <a:pt x="3516" y="195689"/>
                  </a:cubicBezTo>
                  <a:cubicBezTo>
                    <a:pt x="1265" y="193437"/>
                    <a:pt x="0" y="190384"/>
                    <a:pt x="0" y="187200"/>
                  </a:cubicBezTo>
                  <a:lnTo>
                    <a:pt x="0" y="12005"/>
                  </a:lnTo>
                  <a:cubicBezTo>
                    <a:pt x="0" y="8821"/>
                    <a:pt x="1265" y="5768"/>
                    <a:pt x="3516" y="3516"/>
                  </a:cubicBezTo>
                  <a:cubicBezTo>
                    <a:pt x="5768" y="1265"/>
                    <a:pt x="8821" y="0"/>
                    <a:pt x="12005" y="0"/>
                  </a:cubicBezTo>
                  <a:close/>
                </a:path>
              </a:pathLst>
            </a:custGeom>
            <a:solidFill>
              <a:srgbClr val="D1EDFF"/>
            </a:solidFill>
          </p:spPr>
        </p:sp>
        <p:sp>
          <p:nvSpPr>
            <p:cNvPr name="TextBox 15" id="15"/>
            <p:cNvSpPr txBox="true"/>
            <p:nvPr/>
          </p:nvSpPr>
          <p:spPr>
            <a:xfrm>
              <a:off x="0" y="-38100"/>
              <a:ext cx="1162605" cy="237305"/>
            </a:xfrm>
            <a:prstGeom prst="rect">
              <a:avLst/>
            </a:prstGeom>
          </p:spPr>
          <p:txBody>
            <a:bodyPr anchor="ctr" rtlCol="false" tIns="50800" lIns="50800" bIns="50800" rIns="50800"/>
            <a:lstStyle/>
            <a:p>
              <a:pPr algn="ctr" marL="0" indent="0" lvl="0">
                <a:lnSpc>
                  <a:spcPts val="2659"/>
                </a:lnSpc>
              </a:pPr>
            </a:p>
          </p:txBody>
        </p:sp>
      </p:grpSp>
      <p:sp>
        <p:nvSpPr>
          <p:cNvPr name="Freeform 16" id="16"/>
          <p:cNvSpPr/>
          <p:nvPr/>
        </p:nvSpPr>
        <p:spPr>
          <a:xfrm flipH="false" flipV="false" rot="0">
            <a:off x="3249266" y="4654344"/>
            <a:ext cx="952224" cy="978313"/>
          </a:xfrm>
          <a:custGeom>
            <a:avLst/>
            <a:gdLst/>
            <a:ahLst/>
            <a:cxnLst/>
            <a:rect r="r" b="b" t="t" l="l"/>
            <a:pathLst>
              <a:path h="978313" w="952224">
                <a:moveTo>
                  <a:pt x="0" y="0"/>
                </a:moveTo>
                <a:lnTo>
                  <a:pt x="952224" y="0"/>
                </a:lnTo>
                <a:lnTo>
                  <a:pt x="952224" y="978312"/>
                </a:lnTo>
                <a:lnTo>
                  <a:pt x="0" y="97831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7" id="17"/>
          <p:cNvSpPr txBox="true"/>
          <p:nvPr/>
        </p:nvSpPr>
        <p:spPr>
          <a:xfrm rot="0">
            <a:off x="4586284" y="4342638"/>
            <a:ext cx="10400537" cy="1283615"/>
          </a:xfrm>
          <a:prstGeom prst="rect">
            <a:avLst/>
          </a:prstGeom>
        </p:spPr>
        <p:txBody>
          <a:bodyPr anchor="t" rtlCol="false" tIns="0" lIns="0" bIns="0" rIns="0">
            <a:spAutoFit/>
          </a:bodyPr>
          <a:lstStyle/>
          <a:p>
            <a:pPr algn="just" marL="0" indent="0" lvl="0">
              <a:lnSpc>
                <a:spcPts val="2511"/>
              </a:lnSpc>
            </a:pPr>
            <a:r>
              <a:rPr lang="en-US" sz="2203">
                <a:solidFill>
                  <a:srgbClr val="1C74BB"/>
                </a:solidFill>
                <a:latin typeface="Poppins"/>
                <a:ea typeface="Poppins"/>
                <a:cs typeface="Poppins"/>
                <a:sym typeface="Poppins"/>
              </a:rPr>
              <a:t>Airlines occasionally launch headline-grabbing fares under $50, but these offers are strictly limited in availability and tied to specific routes. Budget carriers and regional airlines are most likely to advertise such deals during Labor Day sales — always check for hidden fees before booking.</a:t>
            </a:r>
          </a:p>
        </p:txBody>
      </p:sp>
      <p:sp>
        <p:nvSpPr>
          <p:cNvPr name="TextBox 18" id="18"/>
          <p:cNvSpPr txBox="true"/>
          <p:nvPr/>
        </p:nvSpPr>
        <p:spPr>
          <a:xfrm rot="0">
            <a:off x="2764456" y="2340683"/>
            <a:ext cx="13073588" cy="690680"/>
          </a:xfrm>
          <a:prstGeom prst="rect">
            <a:avLst/>
          </a:prstGeom>
        </p:spPr>
        <p:txBody>
          <a:bodyPr anchor="t" rtlCol="false" tIns="0" lIns="0" bIns="0" rIns="0">
            <a:spAutoFit/>
          </a:bodyPr>
          <a:lstStyle/>
          <a:p>
            <a:pPr algn="l" marL="0" indent="0" lvl="0">
              <a:lnSpc>
                <a:spcPts val="4796"/>
              </a:lnSpc>
            </a:pPr>
            <a:r>
              <a:rPr lang="en-US" b="true" sz="5048">
                <a:solidFill>
                  <a:srgbClr val="1C74BB"/>
                </a:solidFill>
                <a:latin typeface="Poppins Bold"/>
                <a:ea typeface="Poppins Bold"/>
                <a:cs typeface="Poppins Bold"/>
                <a:sym typeface="Poppins Bold"/>
              </a:rPr>
              <a:t>WHAT AIRLINE IS OFFERING $49 FLIGHTS?</a:t>
            </a:r>
          </a:p>
        </p:txBody>
      </p:sp>
      <p:sp>
        <p:nvSpPr>
          <p:cNvPr name="TextBox 19" id="19"/>
          <p:cNvSpPr txBox="true"/>
          <p:nvPr/>
        </p:nvSpPr>
        <p:spPr>
          <a:xfrm rot="0">
            <a:off x="1210522" y="8271947"/>
            <a:ext cx="1071411" cy="761587"/>
          </a:xfrm>
          <a:prstGeom prst="rect">
            <a:avLst/>
          </a:prstGeom>
        </p:spPr>
        <p:txBody>
          <a:bodyPr anchor="t" rtlCol="false" tIns="0" lIns="0" bIns="0" rIns="0">
            <a:spAutoFit/>
          </a:bodyPr>
          <a:lstStyle/>
          <a:p>
            <a:pPr algn="l" marL="0" indent="0" lvl="0">
              <a:lnSpc>
                <a:spcPts val="5299"/>
              </a:lnSpc>
            </a:pPr>
            <a:r>
              <a:rPr lang="en-US" b="true" sz="5577">
                <a:solidFill>
                  <a:srgbClr val="1C74BB"/>
                </a:solidFill>
                <a:latin typeface="Poppins Bold"/>
                <a:ea typeface="Poppins Bold"/>
                <a:cs typeface="Poppins Bold"/>
                <a:sym typeface="Poppins Bold"/>
              </a:rPr>
              <a:t>4</a:t>
            </a:r>
          </a:p>
        </p:txBody>
      </p:sp>
      <p:sp>
        <p:nvSpPr>
          <p:cNvPr name="TextBox 20" id="20"/>
          <p:cNvSpPr txBox="true"/>
          <p:nvPr/>
        </p:nvSpPr>
        <p:spPr>
          <a:xfrm rot="0">
            <a:off x="4668033" y="6769462"/>
            <a:ext cx="10400537" cy="1283615"/>
          </a:xfrm>
          <a:prstGeom prst="rect">
            <a:avLst/>
          </a:prstGeom>
        </p:spPr>
        <p:txBody>
          <a:bodyPr anchor="t" rtlCol="false" tIns="0" lIns="0" bIns="0" rIns="0">
            <a:spAutoFit/>
          </a:bodyPr>
          <a:lstStyle/>
          <a:p>
            <a:pPr algn="just" marL="0" indent="0" lvl="0">
              <a:lnSpc>
                <a:spcPts val="2511"/>
              </a:lnSpc>
            </a:pPr>
            <a:r>
              <a:rPr lang="en-US" sz="2203">
                <a:solidFill>
                  <a:srgbClr val="1C74BB"/>
                </a:solidFill>
                <a:latin typeface="Poppins"/>
                <a:ea typeface="Poppins"/>
                <a:cs typeface="Poppins"/>
                <a:sym typeface="Poppins"/>
              </a:rPr>
              <a:t>$49 fares are often starting points and rarely cover all destinations. Use these ultra-low deals as inspiration to explore nearby airports or flexible travel dates. Stay alert, compare options, and read the fine print to avoid unexpected charges on ultra-cheap tickets.</a:t>
            </a:r>
          </a:p>
        </p:txBody>
      </p:sp>
      <p:sp>
        <p:nvSpPr>
          <p:cNvPr name="Freeform 21" id="21"/>
          <p:cNvSpPr/>
          <p:nvPr/>
        </p:nvSpPr>
        <p:spPr>
          <a:xfrm flipH="false" flipV="false" rot="0">
            <a:off x="3249266" y="7081168"/>
            <a:ext cx="952224" cy="978313"/>
          </a:xfrm>
          <a:custGeom>
            <a:avLst/>
            <a:gdLst/>
            <a:ahLst/>
            <a:cxnLst/>
            <a:rect r="r" b="b" t="t" l="l"/>
            <a:pathLst>
              <a:path h="978313" w="952224">
                <a:moveTo>
                  <a:pt x="0" y="0"/>
                </a:moveTo>
                <a:lnTo>
                  <a:pt x="952224" y="0"/>
                </a:lnTo>
                <a:lnTo>
                  <a:pt x="952224" y="978313"/>
                </a:lnTo>
                <a:lnTo>
                  <a:pt x="0" y="97831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22" id="22"/>
          <p:cNvSpPr/>
          <p:nvPr/>
        </p:nvSpPr>
        <p:spPr>
          <a:xfrm flipH="false" flipV="false" rot="0">
            <a:off x="0" y="35317"/>
            <a:ext cx="2412962" cy="993383"/>
          </a:xfrm>
          <a:custGeom>
            <a:avLst/>
            <a:gdLst/>
            <a:ahLst/>
            <a:cxnLst/>
            <a:rect r="r" b="b" t="t" l="l"/>
            <a:pathLst>
              <a:path h="993383" w="2412962">
                <a:moveTo>
                  <a:pt x="0" y="0"/>
                </a:moveTo>
                <a:lnTo>
                  <a:pt x="2412962" y="0"/>
                </a:lnTo>
                <a:lnTo>
                  <a:pt x="2412962" y="993383"/>
                </a:lnTo>
                <a:lnTo>
                  <a:pt x="0" y="993383"/>
                </a:lnTo>
                <a:lnTo>
                  <a:pt x="0" y="0"/>
                </a:lnTo>
                <a:close/>
              </a:path>
            </a:pathLst>
          </a:custGeom>
          <a:blipFill>
            <a:blip r:embed="rId6"/>
            <a:stretch>
              <a:fillRect l="-39969" t="-148357" r="-28742" b="-161448"/>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E8F6FF"/>
        </a:solidFill>
      </p:bgPr>
    </p:bg>
    <p:spTree>
      <p:nvGrpSpPr>
        <p:cNvPr id="1" name=""/>
        <p:cNvGrpSpPr/>
        <p:nvPr/>
      </p:nvGrpSpPr>
      <p:grpSpPr>
        <a:xfrm>
          <a:off x="0" y="0"/>
          <a:ext cx="0" cy="0"/>
          <a:chOff x="0" y="0"/>
          <a:chExt cx="0" cy="0"/>
        </a:xfrm>
      </p:grpSpPr>
      <p:sp>
        <p:nvSpPr>
          <p:cNvPr name="Freeform 2" id="2"/>
          <p:cNvSpPr/>
          <p:nvPr/>
        </p:nvSpPr>
        <p:spPr>
          <a:xfrm flipH="false" flipV="false" rot="-3855666">
            <a:off x="15046734" y="6345056"/>
            <a:ext cx="5662001" cy="5721512"/>
          </a:xfrm>
          <a:custGeom>
            <a:avLst/>
            <a:gdLst/>
            <a:ahLst/>
            <a:cxnLst/>
            <a:rect r="r" b="b" t="t" l="l"/>
            <a:pathLst>
              <a:path h="5721512" w="5662001">
                <a:moveTo>
                  <a:pt x="0" y="0"/>
                </a:moveTo>
                <a:lnTo>
                  <a:pt x="5662001" y="0"/>
                </a:lnTo>
                <a:lnTo>
                  <a:pt x="5662001" y="5721512"/>
                </a:lnTo>
                <a:lnTo>
                  <a:pt x="0" y="572151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721374">
            <a:off x="-1084773" y="-3327728"/>
            <a:ext cx="5662001" cy="5721512"/>
          </a:xfrm>
          <a:custGeom>
            <a:avLst/>
            <a:gdLst/>
            <a:ahLst/>
            <a:cxnLst/>
            <a:rect r="r" b="b" t="t" l="l"/>
            <a:pathLst>
              <a:path h="5721512" w="5662001">
                <a:moveTo>
                  <a:pt x="0" y="0"/>
                </a:moveTo>
                <a:lnTo>
                  <a:pt x="5662002" y="0"/>
                </a:lnTo>
                <a:lnTo>
                  <a:pt x="5662002" y="5721512"/>
                </a:lnTo>
                <a:lnTo>
                  <a:pt x="0" y="572151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4" id="4"/>
          <p:cNvGrpSpPr/>
          <p:nvPr/>
        </p:nvGrpSpPr>
        <p:grpSpPr>
          <a:xfrm rot="0">
            <a:off x="715390" y="8128033"/>
            <a:ext cx="1566543" cy="1566543"/>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7D8FF"/>
            </a:solidFill>
          </p:spPr>
        </p:sp>
        <p:sp>
          <p:nvSpPr>
            <p:cNvPr name="TextBox 6" id="6"/>
            <p:cNvSpPr txBox="true"/>
            <p:nvPr/>
          </p:nvSpPr>
          <p:spPr>
            <a:xfrm>
              <a:off x="76200" y="38100"/>
              <a:ext cx="660400" cy="698500"/>
            </a:xfrm>
            <a:prstGeom prst="rect">
              <a:avLst/>
            </a:prstGeom>
          </p:spPr>
          <p:txBody>
            <a:bodyPr anchor="ctr" rtlCol="false" tIns="50800" lIns="50800" bIns="50800" rIns="50800"/>
            <a:lstStyle/>
            <a:p>
              <a:pPr algn="ctr" marL="0" indent="0" lvl="0">
                <a:lnSpc>
                  <a:spcPts val="2659"/>
                </a:lnSpc>
                <a:spcBef>
                  <a:spcPct val="0"/>
                </a:spcBef>
              </a:pPr>
            </a:p>
          </p:txBody>
        </p:sp>
      </p:grpSp>
      <p:grpSp>
        <p:nvGrpSpPr>
          <p:cNvPr name="Group 7" id="7"/>
          <p:cNvGrpSpPr/>
          <p:nvPr/>
        </p:nvGrpSpPr>
        <p:grpSpPr>
          <a:xfrm rot="0">
            <a:off x="2764456" y="9205812"/>
            <a:ext cx="11234139" cy="52488"/>
            <a:chOff x="0" y="0"/>
            <a:chExt cx="635000" cy="2967"/>
          </a:xfrm>
        </p:grpSpPr>
        <p:sp>
          <p:nvSpPr>
            <p:cNvPr name="Freeform 8" id="8"/>
            <p:cNvSpPr/>
            <p:nvPr/>
          </p:nvSpPr>
          <p:spPr>
            <a:xfrm flipH="false" flipV="false" rot="0">
              <a:off x="0" y="0"/>
              <a:ext cx="635000" cy="2967"/>
            </a:xfrm>
            <a:custGeom>
              <a:avLst/>
              <a:gdLst/>
              <a:ahLst/>
              <a:cxnLst/>
              <a:rect r="r" b="b" t="t" l="l"/>
              <a:pathLst>
                <a:path h="2967" w="635000">
                  <a:moveTo>
                    <a:pt x="0" y="0"/>
                  </a:moveTo>
                  <a:lnTo>
                    <a:pt x="635000" y="0"/>
                  </a:lnTo>
                  <a:lnTo>
                    <a:pt x="635000" y="2967"/>
                  </a:lnTo>
                  <a:lnTo>
                    <a:pt x="0" y="2967"/>
                  </a:lnTo>
                  <a:close/>
                </a:path>
              </a:pathLst>
            </a:custGeom>
            <a:solidFill>
              <a:srgbClr val="81C1F4"/>
            </a:solidFill>
          </p:spPr>
        </p:sp>
        <p:sp>
          <p:nvSpPr>
            <p:cNvPr name="TextBox 9" id="9"/>
            <p:cNvSpPr txBox="true"/>
            <p:nvPr/>
          </p:nvSpPr>
          <p:spPr>
            <a:xfrm>
              <a:off x="0" y="-38100"/>
              <a:ext cx="635000" cy="41067"/>
            </a:xfrm>
            <a:prstGeom prst="rect">
              <a:avLst/>
            </a:prstGeom>
          </p:spPr>
          <p:txBody>
            <a:bodyPr anchor="ctr" rtlCol="false" tIns="50800" lIns="50800" bIns="50800" rIns="50800"/>
            <a:lstStyle/>
            <a:p>
              <a:pPr algn="ctr" marL="0" indent="0" lvl="0">
                <a:lnSpc>
                  <a:spcPts val="2659"/>
                </a:lnSpc>
              </a:pPr>
            </a:p>
          </p:txBody>
        </p:sp>
      </p:grpSp>
      <p:grpSp>
        <p:nvGrpSpPr>
          <p:cNvPr name="Group 10" id="10"/>
          <p:cNvGrpSpPr>
            <a:grpSpLocks noChangeAspect="true"/>
          </p:cNvGrpSpPr>
          <p:nvPr/>
        </p:nvGrpSpPr>
        <p:grpSpPr>
          <a:xfrm rot="0">
            <a:off x="2487847" y="3869873"/>
            <a:ext cx="4801502" cy="4801502"/>
            <a:chOff x="0" y="0"/>
            <a:chExt cx="6350000" cy="6350000"/>
          </a:xfrm>
        </p:grpSpPr>
        <p:sp>
          <p:nvSpPr>
            <p:cNvPr name="Freeform 11" id="11"/>
            <p:cNvSpPr/>
            <p:nvPr/>
          </p:nvSpPr>
          <p:spPr>
            <a:xfrm flipH="false" flipV="false" rot="0">
              <a:off x="0" y="0"/>
              <a:ext cx="6350000" cy="6350000"/>
            </a:xfrm>
            <a:custGeom>
              <a:avLst/>
              <a:gdLst/>
              <a:ahLst/>
              <a:cxnLst/>
              <a:rect r="r" b="b" t="t" l="l"/>
              <a:pathLst>
                <a:path h="6350000" w="6350000">
                  <a:moveTo>
                    <a:pt x="0" y="3175000"/>
                  </a:moveTo>
                  <a:cubicBezTo>
                    <a:pt x="0" y="4928870"/>
                    <a:pt x="1421130" y="6350000"/>
                    <a:pt x="3175000" y="6350000"/>
                  </a:cubicBezTo>
                  <a:lnTo>
                    <a:pt x="6350000" y="6350000"/>
                  </a:lnTo>
                  <a:lnTo>
                    <a:pt x="6350000" y="3175000"/>
                  </a:lnTo>
                  <a:cubicBezTo>
                    <a:pt x="6350000" y="1421130"/>
                    <a:pt x="4928870" y="0"/>
                    <a:pt x="3175000" y="0"/>
                  </a:cubicBezTo>
                  <a:cubicBezTo>
                    <a:pt x="1421130" y="0"/>
                    <a:pt x="0" y="1421130"/>
                    <a:pt x="0" y="3175000"/>
                  </a:cubicBezTo>
                  <a:close/>
                </a:path>
              </a:pathLst>
            </a:custGeom>
            <a:solidFill>
              <a:srgbClr val="81C1F4"/>
            </a:solidFill>
          </p:spPr>
        </p:sp>
        <p:sp>
          <p:nvSpPr>
            <p:cNvPr name="Freeform 12" id="12"/>
            <p:cNvSpPr/>
            <p:nvPr/>
          </p:nvSpPr>
          <p:spPr>
            <a:xfrm flipH="false" flipV="false" rot="0">
              <a:off x="391160" y="364490"/>
              <a:ext cx="5619750" cy="5621020"/>
            </a:xfrm>
            <a:custGeom>
              <a:avLst/>
              <a:gdLst/>
              <a:ahLst/>
              <a:cxnLst/>
              <a:rect r="r" b="b" t="t" l="l"/>
              <a:pathLst>
                <a:path h="5621020" w="5619750">
                  <a:moveTo>
                    <a:pt x="2810510" y="0"/>
                  </a:moveTo>
                  <a:cubicBezTo>
                    <a:pt x="4362450" y="0"/>
                    <a:pt x="5619750" y="1258570"/>
                    <a:pt x="5619750" y="2810510"/>
                  </a:cubicBezTo>
                  <a:cubicBezTo>
                    <a:pt x="5619750" y="4362450"/>
                    <a:pt x="4361180" y="5621020"/>
                    <a:pt x="2810510" y="5621020"/>
                  </a:cubicBezTo>
                  <a:cubicBezTo>
                    <a:pt x="1258570" y="5621020"/>
                    <a:pt x="0" y="4362450"/>
                    <a:pt x="0" y="2810510"/>
                  </a:cubicBezTo>
                  <a:cubicBezTo>
                    <a:pt x="1270" y="1258570"/>
                    <a:pt x="1258570" y="0"/>
                    <a:pt x="2810510" y="0"/>
                  </a:cubicBezTo>
                  <a:close/>
                </a:path>
              </a:pathLst>
            </a:custGeom>
            <a:blipFill>
              <a:blip r:embed="rId4"/>
              <a:stretch>
                <a:fillRect l="-11" t="0" r="-11" b="0"/>
              </a:stretch>
            </a:blipFill>
          </p:spPr>
        </p:sp>
      </p:grpSp>
      <p:sp>
        <p:nvSpPr>
          <p:cNvPr name="TextBox 13" id="13"/>
          <p:cNvSpPr txBox="true"/>
          <p:nvPr/>
        </p:nvSpPr>
        <p:spPr>
          <a:xfrm rot="0">
            <a:off x="2764456" y="2331158"/>
            <a:ext cx="13073588" cy="1228478"/>
          </a:xfrm>
          <a:prstGeom prst="rect">
            <a:avLst/>
          </a:prstGeom>
        </p:spPr>
        <p:txBody>
          <a:bodyPr anchor="t" rtlCol="false" tIns="0" lIns="0" bIns="0" rIns="0">
            <a:spAutoFit/>
          </a:bodyPr>
          <a:lstStyle/>
          <a:p>
            <a:pPr algn="l" marL="0" indent="0" lvl="0">
              <a:lnSpc>
                <a:spcPts val="4538"/>
              </a:lnSpc>
            </a:pPr>
            <a:r>
              <a:rPr lang="en-US" b="true" sz="4777">
                <a:solidFill>
                  <a:srgbClr val="1C74BB"/>
                </a:solidFill>
                <a:latin typeface="Poppins Bold"/>
                <a:ea typeface="Poppins Bold"/>
                <a:cs typeface="Poppins Bold"/>
                <a:sym typeface="Poppins Bold"/>
              </a:rPr>
              <a:t>ARE FLIGHTS CHEAPER TO BUY ON LABOR DAY?</a:t>
            </a:r>
          </a:p>
        </p:txBody>
      </p:sp>
      <p:sp>
        <p:nvSpPr>
          <p:cNvPr name="TextBox 14" id="14"/>
          <p:cNvSpPr txBox="true"/>
          <p:nvPr/>
        </p:nvSpPr>
        <p:spPr>
          <a:xfrm rot="0">
            <a:off x="7498899" y="4112450"/>
            <a:ext cx="8383484" cy="1684527"/>
          </a:xfrm>
          <a:prstGeom prst="rect">
            <a:avLst/>
          </a:prstGeom>
        </p:spPr>
        <p:txBody>
          <a:bodyPr anchor="t" rtlCol="false" tIns="0" lIns="0" bIns="0" rIns="0">
            <a:spAutoFit/>
          </a:bodyPr>
          <a:lstStyle/>
          <a:p>
            <a:pPr algn="just" marL="0" indent="0" lvl="0">
              <a:lnSpc>
                <a:spcPts val="2640"/>
              </a:lnSpc>
            </a:pPr>
            <a:r>
              <a:rPr lang="en-US" sz="2316">
                <a:solidFill>
                  <a:srgbClr val="1C74BB"/>
                </a:solidFill>
                <a:latin typeface="Poppins"/>
                <a:ea typeface="Poppins"/>
                <a:cs typeface="Poppins"/>
                <a:sym typeface="Poppins"/>
              </a:rPr>
              <a:t>Labor Day itself is not always the cheapest booking day. Prices may drop before or after the holiday depending on demand. Airlines sometimes release last-minute sales over the long weekend, so monitoring fares in the days surrounding Labor Day can reveal hidden savings.</a:t>
            </a:r>
          </a:p>
        </p:txBody>
      </p:sp>
      <p:sp>
        <p:nvSpPr>
          <p:cNvPr name="TextBox 15" id="15"/>
          <p:cNvSpPr txBox="true"/>
          <p:nvPr/>
        </p:nvSpPr>
        <p:spPr>
          <a:xfrm rot="0">
            <a:off x="1210522" y="8262422"/>
            <a:ext cx="1071411" cy="723099"/>
          </a:xfrm>
          <a:prstGeom prst="rect">
            <a:avLst/>
          </a:prstGeom>
        </p:spPr>
        <p:txBody>
          <a:bodyPr anchor="t" rtlCol="false" tIns="0" lIns="0" bIns="0" rIns="0">
            <a:spAutoFit/>
          </a:bodyPr>
          <a:lstStyle/>
          <a:p>
            <a:pPr algn="l" marL="0" indent="0" lvl="0">
              <a:lnSpc>
                <a:spcPts val="5014"/>
              </a:lnSpc>
            </a:pPr>
            <a:r>
              <a:rPr lang="en-US" b="true" sz="5278">
                <a:solidFill>
                  <a:srgbClr val="1C74BB"/>
                </a:solidFill>
                <a:latin typeface="Poppins Bold"/>
                <a:ea typeface="Poppins Bold"/>
                <a:cs typeface="Poppins Bold"/>
                <a:sym typeface="Poppins Bold"/>
              </a:rPr>
              <a:t>5</a:t>
            </a:r>
          </a:p>
        </p:txBody>
      </p:sp>
      <p:sp>
        <p:nvSpPr>
          <p:cNvPr name="TextBox 16" id="16"/>
          <p:cNvSpPr txBox="true"/>
          <p:nvPr/>
        </p:nvSpPr>
        <p:spPr>
          <a:xfrm rot="0">
            <a:off x="7543237" y="6455600"/>
            <a:ext cx="8383484" cy="1684527"/>
          </a:xfrm>
          <a:prstGeom prst="rect">
            <a:avLst/>
          </a:prstGeom>
        </p:spPr>
        <p:txBody>
          <a:bodyPr anchor="t" rtlCol="false" tIns="0" lIns="0" bIns="0" rIns="0">
            <a:spAutoFit/>
          </a:bodyPr>
          <a:lstStyle/>
          <a:p>
            <a:pPr algn="just" marL="0" indent="0" lvl="0">
              <a:lnSpc>
                <a:spcPts val="2640"/>
              </a:lnSpc>
            </a:pPr>
            <a:r>
              <a:rPr lang="en-US" sz="2316">
                <a:solidFill>
                  <a:srgbClr val="1C74BB"/>
                </a:solidFill>
                <a:latin typeface="Poppins"/>
                <a:ea typeface="Poppins"/>
                <a:cs typeface="Poppins"/>
                <a:sym typeface="Poppins"/>
              </a:rPr>
              <a:t>Use fare comparison tools to track prices leading up to Labor Day. Early planning combined with consistent fare monitoring is key to avoiding overpaying. Understanding market patterns helps savvy travelers secure the best available deals around this popular holiday.</a:t>
            </a:r>
          </a:p>
        </p:txBody>
      </p:sp>
      <p:sp>
        <p:nvSpPr>
          <p:cNvPr name="Freeform 17" id="17"/>
          <p:cNvSpPr/>
          <p:nvPr/>
        </p:nvSpPr>
        <p:spPr>
          <a:xfrm flipH="false" flipV="false" rot="0">
            <a:off x="0" y="35317"/>
            <a:ext cx="2412962" cy="993383"/>
          </a:xfrm>
          <a:custGeom>
            <a:avLst/>
            <a:gdLst/>
            <a:ahLst/>
            <a:cxnLst/>
            <a:rect r="r" b="b" t="t" l="l"/>
            <a:pathLst>
              <a:path h="993383" w="2412962">
                <a:moveTo>
                  <a:pt x="0" y="0"/>
                </a:moveTo>
                <a:lnTo>
                  <a:pt x="2412962" y="0"/>
                </a:lnTo>
                <a:lnTo>
                  <a:pt x="2412962" y="993383"/>
                </a:lnTo>
                <a:lnTo>
                  <a:pt x="0" y="993383"/>
                </a:lnTo>
                <a:lnTo>
                  <a:pt x="0" y="0"/>
                </a:lnTo>
                <a:close/>
              </a:path>
            </a:pathLst>
          </a:custGeom>
          <a:blipFill>
            <a:blip r:embed="rId5"/>
            <a:stretch>
              <a:fillRect l="-39969" t="-148357" r="-28742" b="-161448"/>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E8F6FF"/>
        </a:solidFill>
      </p:bgPr>
    </p:bg>
    <p:spTree>
      <p:nvGrpSpPr>
        <p:cNvPr id="1" name=""/>
        <p:cNvGrpSpPr/>
        <p:nvPr/>
      </p:nvGrpSpPr>
      <p:grpSpPr>
        <a:xfrm>
          <a:off x="0" y="0"/>
          <a:ext cx="0" cy="0"/>
          <a:chOff x="0" y="0"/>
          <a:chExt cx="0" cy="0"/>
        </a:xfrm>
      </p:grpSpPr>
      <p:sp>
        <p:nvSpPr>
          <p:cNvPr name="Freeform 2" id="2"/>
          <p:cNvSpPr/>
          <p:nvPr/>
        </p:nvSpPr>
        <p:spPr>
          <a:xfrm flipH="false" flipV="false" rot="-3855666">
            <a:off x="15046734" y="6345056"/>
            <a:ext cx="5662001" cy="5721512"/>
          </a:xfrm>
          <a:custGeom>
            <a:avLst/>
            <a:gdLst/>
            <a:ahLst/>
            <a:cxnLst/>
            <a:rect r="r" b="b" t="t" l="l"/>
            <a:pathLst>
              <a:path h="5721512" w="5662001">
                <a:moveTo>
                  <a:pt x="0" y="0"/>
                </a:moveTo>
                <a:lnTo>
                  <a:pt x="5662001" y="0"/>
                </a:lnTo>
                <a:lnTo>
                  <a:pt x="5662001" y="5721512"/>
                </a:lnTo>
                <a:lnTo>
                  <a:pt x="0" y="572151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721374">
            <a:off x="-1084773" y="-3327728"/>
            <a:ext cx="5662001" cy="5721512"/>
          </a:xfrm>
          <a:custGeom>
            <a:avLst/>
            <a:gdLst/>
            <a:ahLst/>
            <a:cxnLst/>
            <a:rect r="r" b="b" t="t" l="l"/>
            <a:pathLst>
              <a:path h="5721512" w="5662001">
                <a:moveTo>
                  <a:pt x="0" y="0"/>
                </a:moveTo>
                <a:lnTo>
                  <a:pt x="5662002" y="0"/>
                </a:lnTo>
                <a:lnTo>
                  <a:pt x="5662002" y="5721512"/>
                </a:lnTo>
                <a:lnTo>
                  <a:pt x="0" y="572151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4" id="4"/>
          <p:cNvGrpSpPr/>
          <p:nvPr/>
        </p:nvGrpSpPr>
        <p:grpSpPr>
          <a:xfrm rot="0">
            <a:off x="715390" y="8128033"/>
            <a:ext cx="1566543" cy="1566543"/>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7D8FF"/>
            </a:solidFill>
          </p:spPr>
        </p:sp>
        <p:sp>
          <p:nvSpPr>
            <p:cNvPr name="TextBox 6" id="6"/>
            <p:cNvSpPr txBox="true"/>
            <p:nvPr/>
          </p:nvSpPr>
          <p:spPr>
            <a:xfrm>
              <a:off x="76200" y="38100"/>
              <a:ext cx="660400" cy="698500"/>
            </a:xfrm>
            <a:prstGeom prst="rect">
              <a:avLst/>
            </a:prstGeom>
          </p:spPr>
          <p:txBody>
            <a:bodyPr anchor="ctr" rtlCol="false" tIns="50800" lIns="50800" bIns="50800" rIns="50800"/>
            <a:lstStyle/>
            <a:p>
              <a:pPr algn="ctr" marL="0" indent="0" lvl="0">
                <a:lnSpc>
                  <a:spcPts val="2659"/>
                </a:lnSpc>
                <a:spcBef>
                  <a:spcPct val="0"/>
                </a:spcBef>
              </a:pPr>
            </a:p>
          </p:txBody>
        </p:sp>
      </p:grpSp>
      <p:grpSp>
        <p:nvGrpSpPr>
          <p:cNvPr name="Group 7" id="7"/>
          <p:cNvGrpSpPr/>
          <p:nvPr/>
        </p:nvGrpSpPr>
        <p:grpSpPr>
          <a:xfrm rot="0">
            <a:off x="2764456" y="9205812"/>
            <a:ext cx="11234139" cy="52488"/>
            <a:chOff x="0" y="0"/>
            <a:chExt cx="635000" cy="2967"/>
          </a:xfrm>
        </p:grpSpPr>
        <p:sp>
          <p:nvSpPr>
            <p:cNvPr name="Freeform 8" id="8"/>
            <p:cNvSpPr/>
            <p:nvPr/>
          </p:nvSpPr>
          <p:spPr>
            <a:xfrm flipH="false" flipV="false" rot="0">
              <a:off x="0" y="0"/>
              <a:ext cx="635000" cy="2967"/>
            </a:xfrm>
            <a:custGeom>
              <a:avLst/>
              <a:gdLst/>
              <a:ahLst/>
              <a:cxnLst/>
              <a:rect r="r" b="b" t="t" l="l"/>
              <a:pathLst>
                <a:path h="2967" w="635000">
                  <a:moveTo>
                    <a:pt x="0" y="0"/>
                  </a:moveTo>
                  <a:lnTo>
                    <a:pt x="635000" y="0"/>
                  </a:lnTo>
                  <a:lnTo>
                    <a:pt x="635000" y="2967"/>
                  </a:lnTo>
                  <a:lnTo>
                    <a:pt x="0" y="2967"/>
                  </a:lnTo>
                  <a:close/>
                </a:path>
              </a:pathLst>
            </a:custGeom>
            <a:solidFill>
              <a:srgbClr val="81C1F4"/>
            </a:solidFill>
          </p:spPr>
        </p:sp>
        <p:sp>
          <p:nvSpPr>
            <p:cNvPr name="TextBox 9" id="9"/>
            <p:cNvSpPr txBox="true"/>
            <p:nvPr/>
          </p:nvSpPr>
          <p:spPr>
            <a:xfrm>
              <a:off x="0" y="-38100"/>
              <a:ext cx="635000" cy="41067"/>
            </a:xfrm>
            <a:prstGeom prst="rect">
              <a:avLst/>
            </a:prstGeom>
          </p:spPr>
          <p:txBody>
            <a:bodyPr anchor="ctr" rtlCol="false" tIns="50800" lIns="50800" bIns="50800" rIns="50800"/>
            <a:lstStyle/>
            <a:p>
              <a:pPr algn="ctr" marL="0" indent="0" lvl="0">
                <a:lnSpc>
                  <a:spcPts val="2659"/>
                </a:lnSpc>
              </a:pPr>
            </a:p>
          </p:txBody>
        </p:sp>
      </p:grpSp>
      <p:sp>
        <p:nvSpPr>
          <p:cNvPr name="Freeform 10" id="10"/>
          <p:cNvSpPr/>
          <p:nvPr/>
        </p:nvSpPr>
        <p:spPr>
          <a:xfrm flipH="false" flipV="false" rot="0">
            <a:off x="2764456" y="4356465"/>
            <a:ext cx="829060" cy="829060"/>
          </a:xfrm>
          <a:custGeom>
            <a:avLst/>
            <a:gdLst/>
            <a:ahLst/>
            <a:cxnLst/>
            <a:rect r="r" b="b" t="t" l="l"/>
            <a:pathLst>
              <a:path h="829060" w="829060">
                <a:moveTo>
                  <a:pt x="0" y="0"/>
                </a:moveTo>
                <a:lnTo>
                  <a:pt x="829060" y="0"/>
                </a:lnTo>
                <a:lnTo>
                  <a:pt x="829060" y="829060"/>
                </a:lnTo>
                <a:lnTo>
                  <a:pt x="0" y="82906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1" id="11"/>
          <p:cNvSpPr txBox="true"/>
          <p:nvPr/>
        </p:nvSpPr>
        <p:spPr>
          <a:xfrm rot="0">
            <a:off x="2764456" y="2331158"/>
            <a:ext cx="9661250" cy="1228478"/>
          </a:xfrm>
          <a:prstGeom prst="rect">
            <a:avLst/>
          </a:prstGeom>
        </p:spPr>
        <p:txBody>
          <a:bodyPr anchor="t" rtlCol="false" tIns="0" lIns="0" bIns="0" rIns="0">
            <a:spAutoFit/>
          </a:bodyPr>
          <a:lstStyle/>
          <a:p>
            <a:pPr algn="l" marL="0" indent="0" lvl="0">
              <a:lnSpc>
                <a:spcPts val="4538"/>
              </a:lnSpc>
            </a:pPr>
            <a:r>
              <a:rPr lang="en-US" b="true" sz="4777">
                <a:solidFill>
                  <a:srgbClr val="1C74BB"/>
                </a:solidFill>
                <a:latin typeface="Poppins Bold"/>
                <a:ea typeface="Poppins Bold"/>
                <a:cs typeface="Poppins Bold"/>
                <a:sym typeface="Poppins Bold"/>
              </a:rPr>
              <a:t>IS LABOR DAY A GOOD DAY TO FLY?</a:t>
            </a:r>
          </a:p>
        </p:txBody>
      </p:sp>
      <p:sp>
        <p:nvSpPr>
          <p:cNvPr name="TextBox 12" id="12"/>
          <p:cNvSpPr txBox="true"/>
          <p:nvPr/>
        </p:nvSpPr>
        <p:spPr>
          <a:xfrm rot="0">
            <a:off x="4082383" y="4005314"/>
            <a:ext cx="11219228" cy="1592185"/>
          </a:xfrm>
          <a:prstGeom prst="rect">
            <a:avLst/>
          </a:prstGeom>
        </p:spPr>
        <p:txBody>
          <a:bodyPr anchor="t" rtlCol="false" tIns="0" lIns="0" bIns="0" rIns="0">
            <a:spAutoFit/>
          </a:bodyPr>
          <a:lstStyle/>
          <a:p>
            <a:pPr algn="just" marL="0" indent="0" lvl="0">
              <a:lnSpc>
                <a:spcPts val="3075"/>
              </a:lnSpc>
            </a:pPr>
            <a:r>
              <a:rPr lang="en-US" sz="2698">
                <a:solidFill>
                  <a:srgbClr val="1C74BB"/>
                </a:solidFill>
                <a:latin typeface="Poppins"/>
                <a:ea typeface="Poppins"/>
                <a:cs typeface="Poppins"/>
                <a:sym typeface="Poppins"/>
              </a:rPr>
              <a:t>Labor Day weekend sees higher passenger volumes, making airports and flights busier than usual. However, flying on the actual holiday mid-week can sometimes offer lower fares and less congestion compared to the surrounding weekend days.</a:t>
            </a:r>
          </a:p>
        </p:txBody>
      </p:sp>
      <p:sp>
        <p:nvSpPr>
          <p:cNvPr name="TextBox 13" id="13"/>
          <p:cNvSpPr txBox="true"/>
          <p:nvPr/>
        </p:nvSpPr>
        <p:spPr>
          <a:xfrm rot="0">
            <a:off x="1210522" y="8262422"/>
            <a:ext cx="1071411" cy="723099"/>
          </a:xfrm>
          <a:prstGeom prst="rect">
            <a:avLst/>
          </a:prstGeom>
        </p:spPr>
        <p:txBody>
          <a:bodyPr anchor="t" rtlCol="false" tIns="0" lIns="0" bIns="0" rIns="0">
            <a:spAutoFit/>
          </a:bodyPr>
          <a:lstStyle/>
          <a:p>
            <a:pPr algn="l" marL="0" indent="0" lvl="0">
              <a:lnSpc>
                <a:spcPts val="5014"/>
              </a:lnSpc>
            </a:pPr>
            <a:r>
              <a:rPr lang="en-US" b="true" sz="5278">
                <a:solidFill>
                  <a:srgbClr val="1C74BB"/>
                </a:solidFill>
                <a:latin typeface="Poppins Bold"/>
                <a:ea typeface="Poppins Bold"/>
                <a:cs typeface="Poppins Bold"/>
                <a:sym typeface="Poppins Bold"/>
              </a:rPr>
              <a:t>6</a:t>
            </a:r>
          </a:p>
        </p:txBody>
      </p:sp>
      <p:sp>
        <p:nvSpPr>
          <p:cNvPr name="TextBox 14" id="14"/>
          <p:cNvSpPr txBox="true"/>
          <p:nvPr/>
        </p:nvSpPr>
        <p:spPr>
          <a:xfrm rot="0">
            <a:off x="4082383" y="5913942"/>
            <a:ext cx="11219228" cy="1592185"/>
          </a:xfrm>
          <a:prstGeom prst="rect">
            <a:avLst/>
          </a:prstGeom>
        </p:spPr>
        <p:txBody>
          <a:bodyPr anchor="t" rtlCol="false" tIns="0" lIns="0" bIns="0" rIns="0">
            <a:spAutoFit/>
          </a:bodyPr>
          <a:lstStyle/>
          <a:p>
            <a:pPr algn="just" marL="0" indent="0" lvl="0">
              <a:lnSpc>
                <a:spcPts val="3075"/>
              </a:lnSpc>
            </a:pPr>
            <a:r>
              <a:rPr lang="en-US" sz="2698">
                <a:solidFill>
                  <a:srgbClr val="1C74BB"/>
                </a:solidFill>
                <a:latin typeface="Poppins"/>
                <a:ea typeface="Poppins"/>
                <a:cs typeface="Poppins"/>
                <a:sym typeface="Poppins"/>
              </a:rPr>
              <a:t>Balancing convenience with cost is key when choosing travel days around Labor Day. Travelers with flexible schedules can unlock better prices by avoiding peak departure days and considering alternate airports near their destination.</a:t>
            </a:r>
          </a:p>
        </p:txBody>
      </p:sp>
      <p:sp>
        <p:nvSpPr>
          <p:cNvPr name="Freeform 15" id="15"/>
          <p:cNvSpPr/>
          <p:nvPr/>
        </p:nvSpPr>
        <p:spPr>
          <a:xfrm flipH="false" flipV="false" rot="0">
            <a:off x="2764456" y="6300274"/>
            <a:ext cx="829060" cy="829060"/>
          </a:xfrm>
          <a:custGeom>
            <a:avLst/>
            <a:gdLst/>
            <a:ahLst/>
            <a:cxnLst/>
            <a:rect r="r" b="b" t="t" l="l"/>
            <a:pathLst>
              <a:path h="829060" w="829060">
                <a:moveTo>
                  <a:pt x="0" y="0"/>
                </a:moveTo>
                <a:lnTo>
                  <a:pt x="829060" y="0"/>
                </a:lnTo>
                <a:lnTo>
                  <a:pt x="829060" y="829060"/>
                </a:lnTo>
                <a:lnTo>
                  <a:pt x="0" y="82906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6" id="16"/>
          <p:cNvSpPr/>
          <p:nvPr/>
        </p:nvSpPr>
        <p:spPr>
          <a:xfrm flipH="false" flipV="false" rot="0">
            <a:off x="0" y="35317"/>
            <a:ext cx="2412962" cy="993383"/>
          </a:xfrm>
          <a:custGeom>
            <a:avLst/>
            <a:gdLst/>
            <a:ahLst/>
            <a:cxnLst/>
            <a:rect r="r" b="b" t="t" l="l"/>
            <a:pathLst>
              <a:path h="993383" w="2412962">
                <a:moveTo>
                  <a:pt x="0" y="0"/>
                </a:moveTo>
                <a:lnTo>
                  <a:pt x="2412962" y="0"/>
                </a:lnTo>
                <a:lnTo>
                  <a:pt x="2412962" y="993383"/>
                </a:lnTo>
                <a:lnTo>
                  <a:pt x="0" y="993383"/>
                </a:lnTo>
                <a:lnTo>
                  <a:pt x="0" y="0"/>
                </a:lnTo>
                <a:close/>
              </a:path>
            </a:pathLst>
          </a:custGeom>
          <a:blipFill>
            <a:blip r:embed="rId6"/>
            <a:stretch>
              <a:fillRect l="-39969" t="-148357" r="-28742" b="-161448"/>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E8F6FF"/>
        </a:solidFill>
      </p:bgPr>
    </p:bg>
    <p:spTree>
      <p:nvGrpSpPr>
        <p:cNvPr id="1" name=""/>
        <p:cNvGrpSpPr/>
        <p:nvPr/>
      </p:nvGrpSpPr>
      <p:grpSpPr>
        <a:xfrm>
          <a:off x="0" y="0"/>
          <a:ext cx="0" cy="0"/>
          <a:chOff x="0" y="0"/>
          <a:chExt cx="0" cy="0"/>
        </a:xfrm>
      </p:grpSpPr>
      <p:sp>
        <p:nvSpPr>
          <p:cNvPr name="Freeform 2" id="2"/>
          <p:cNvSpPr/>
          <p:nvPr/>
        </p:nvSpPr>
        <p:spPr>
          <a:xfrm flipH="false" flipV="false" rot="-3855666">
            <a:off x="15046734" y="6345056"/>
            <a:ext cx="5662001" cy="5721512"/>
          </a:xfrm>
          <a:custGeom>
            <a:avLst/>
            <a:gdLst/>
            <a:ahLst/>
            <a:cxnLst/>
            <a:rect r="r" b="b" t="t" l="l"/>
            <a:pathLst>
              <a:path h="5721512" w="5662001">
                <a:moveTo>
                  <a:pt x="0" y="0"/>
                </a:moveTo>
                <a:lnTo>
                  <a:pt x="5662001" y="0"/>
                </a:lnTo>
                <a:lnTo>
                  <a:pt x="5662001" y="5721512"/>
                </a:lnTo>
                <a:lnTo>
                  <a:pt x="0" y="572151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721374">
            <a:off x="-1084773" y="-3327728"/>
            <a:ext cx="5662001" cy="5721512"/>
          </a:xfrm>
          <a:custGeom>
            <a:avLst/>
            <a:gdLst/>
            <a:ahLst/>
            <a:cxnLst/>
            <a:rect r="r" b="b" t="t" l="l"/>
            <a:pathLst>
              <a:path h="5721512" w="5662001">
                <a:moveTo>
                  <a:pt x="0" y="0"/>
                </a:moveTo>
                <a:lnTo>
                  <a:pt x="5662002" y="0"/>
                </a:lnTo>
                <a:lnTo>
                  <a:pt x="5662002" y="5721512"/>
                </a:lnTo>
                <a:lnTo>
                  <a:pt x="0" y="572151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4" id="4"/>
          <p:cNvGrpSpPr/>
          <p:nvPr/>
        </p:nvGrpSpPr>
        <p:grpSpPr>
          <a:xfrm rot="0">
            <a:off x="715390" y="8128033"/>
            <a:ext cx="1566543" cy="1566543"/>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7D8FF"/>
            </a:solidFill>
          </p:spPr>
        </p:sp>
        <p:sp>
          <p:nvSpPr>
            <p:cNvPr name="TextBox 6" id="6"/>
            <p:cNvSpPr txBox="true"/>
            <p:nvPr/>
          </p:nvSpPr>
          <p:spPr>
            <a:xfrm>
              <a:off x="76200" y="38100"/>
              <a:ext cx="660400" cy="698500"/>
            </a:xfrm>
            <a:prstGeom prst="rect">
              <a:avLst/>
            </a:prstGeom>
          </p:spPr>
          <p:txBody>
            <a:bodyPr anchor="ctr" rtlCol="false" tIns="50800" lIns="50800" bIns="50800" rIns="50800"/>
            <a:lstStyle/>
            <a:p>
              <a:pPr algn="ctr" marL="0" indent="0" lvl="0">
                <a:lnSpc>
                  <a:spcPts val="2659"/>
                </a:lnSpc>
                <a:spcBef>
                  <a:spcPct val="0"/>
                </a:spcBef>
              </a:pPr>
            </a:p>
          </p:txBody>
        </p:sp>
      </p:grpSp>
      <p:grpSp>
        <p:nvGrpSpPr>
          <p:cNvPr name="Group 7" id="7"/>
          <p:cNvGrpSpPr/>
          <p:nvPr/>
        </p:nvGrpSpPr>
        <p:grpSpPr>
          <a:xfrm rot="0">
            <a:off x="2764456" y="9205812"/>
            <a:ext cx="11234139" cy="52488"/>
            <a:chOff x="0" y="0"/>
            <a:chExt cx="635000" cy="2967"/>
          </a:xfrm>
        </p:grpSpPr>
        <p:sp>
          <p:nvSpPr>
            <p:cNvPr name="Freeform 8" id="8"/>
            <p:cNvSpPr/>
            <p:nvPr/>
          </p:nvSpPr>
          <p:spPr>
            <a:xfrm flipH="false" flipV="false" rot="0">
              <a:off x="0" y="0"/>
              <a:ext cx="635000" cy="2967"/>
            </a:xfrm>
            <a:custGeom>
              <a:avLst/>
              <a:gdLst/>
              <a:ahLst/>
              <a:cxnLst/>
              <a:rect r="r" b="b" t="t" l="l"/>
              <a:pathLst>
                <a:path h="2967" w="635000">
                  <a:moveTo>
                    <a:pt x="0" y="0"/>
                  </a:moveTo>
                  <a:lnTo>
                    <a:pt x="635000" y="0"/>
                  </a:lnTo>
                  <a:lnTo>
                    <a:pt x="635000" y="2967"/>
                  </a:lnTo>
                  <a:lnTo>
                    <a:pt x="0" y="2967"/>
                  </a:lnTo>
                  <a:close/>
                </a:path>
              </a:pathLst>
            </a:custGeom>
            <a:solidFill>
              <a:srgbClr val="81C1F4"/>
            </a:solidFill>
          </p:spPr>
        </p:sp>
        <p:sp>
          <p:nvSpPr>
            <p:cNvPr name="TextBox 9" id="9"/>
            <p:cNvSpPr txBox="true"/>
            <p:nvPr/>
          </p:nvSpPr>
          <p:spPr>
            <a:xfrm>
              <a:off x="0" y="-38100"/>
              <a:ext cx="635000" cy="41067"/>
            </a:xfrm>
            <a:prstGeom prst="rect">
              <a:avLst/>
            </a:prstGeom>
          </p:spPr>
          <p:txBody>
            <a:bodyPr anchor="ctr" rtlCol="false" tIns="50800" lIns="50800" bIns="50800" rIns="50800"/>
            <a:lstStyle/>
            <a:p>
              <a:pPr algn="ctr" marL="0" indent="0" lvl="0">
                <a:lnSpc>
                  <a:spcPts val="2659"/>
                </a:lnSpc>
              </a:pPr>
            </a:p>
          </p:txBody>
        </p:sp>
      </p:grpSp>
      <p:grpSp>
        <p:nvGrpSpPr>
          <p:cNvPr name="Group 10" id="10"/>
          <p:cNvGrpSpPr/>
          <p:nvPr/>
        </p:nvGrpSpPr>
        <p:grpSpPr>
          <a:xfrm rot="0">
            <a:off x="2764456" y="4064413"/>
            <a:ext cx="8798716" cy="4450839"/>
            <a:chOff x="0" y="0"/>
            <a:chExt cx="812144" cy="410824"/>
          </a:xfrm>
        </p:grpSpPr>
        <p:sp>
          <p:nvSpPr>
            <p:cNvPr name="Freeform 11" id="11"/>
            <p:cNvSpPr/>
            <p:nvPr/>
          </p:nvSpPr>
          <p:spPr>
            <a:xfrm flipH="false" flipV="false" rot="0">
              <a:off x="0" y="0"/>
              <a:ext cx="812144" cy="410824"/>
            </a:xfrm>
            <a:custGeom>
              <a:avLst/>
              <a:gdLst/>
              <a:ahLst/>
              <a:cxnLst/>
              <a:rect r="r" b="b" t="t" l="l"/>
              <a:pathLst>
                <a:path h="410824" w="812144">
                  <a:moveTo>
                    <a:pt x="17185" y="0"/>
                  </a:moveTo>
                  <a:lnTo>
                    <a:pt x="794958" y="0"/>
                  </a:lnTo>
                  <a:cubicBezTo>
                    <a:pt x="799516" y="0"/>
                    <a:pt x="803887" y="1811"/>
                    <a:pt x="807110" y="5033"/>
                  </a:cubicBezTo>
                  <a:cubicBezTo>
                    <a:pt x="810333" y="8256"/>
                    <a:pt x="812144" y="12628"/>
                    <a:pt x="812144" y="17185"/>
                  </a:cubicBezTo>
                  <a:lnTo>
                    <a:pt x="812144" y="393638"/>
                  </a:lnTo>
                  <a:cubicBezTo>
                    <a:pt x="812144" y="398196"/>
                    <a:pt x="810333" y="402567"/>
                    <a:pt x="807110" y="405790"/>
                  </a:cubicBezTo>
                  <a:cubicBezTo>
                    <a:pt x="803887" y="409013"/>
                    <a:pt x="799516" y="410824"/>
                    <a:pt x="794958" y="410824"/>
                  </a:cubicBezTo>
                  <a:lnTo>
                    <a:pt x="17185" y="410824"/>
                  </a:lnTo>
                  <a:cubicBezTo>
                    <a:pt x="12628" y="410824"/>
                    <a:pt x="8256" y="409013"/>
                    <a:pt x="5033" y="405790"/>
                  </a:cubicBezTo>
                  <a:cubicBezTo>
                    <a:pt x="1811" y="402567"/>
                    <a:pt x="0" y="398196"/>
                    <a:pt x="0" y="393638"/>
                  </a:cubicBezTo>
                  <a:lnTo>
                    <a:pt x="0" y="17185"/>
                  </a:lnTo>
                  <a:cubicBezTo>
                    <a:pt x="0" y="12628"/>
                    <a:pt x="1811" y="8256"/>
                    <a:pt x="5033" y="5033"/>
                  </a:cubicBezTo>
                  <a:cubicBezTo>
                    <a:pt x="8256" y="1811"/>
                    <a:pt x="12628" y="0"/>
                    <a:pt x="17185" y="0"/>
                  </a:cubicBezTo>
                  <a:close/>
                </a:path>
              </a:pathLst>
            </a:custGeom>
            <a:solidFill>
              <a:srgbClr val="D1EDFF"/>
            </a:solidFill>
          </p:spPr>
        </p:sp>
        <p:sp>
          <p:nvSpPr>
            <p:cNvPr name="TextBox 12" id="12"/>
            <p:cNvSpPr txBox="true"/>
            <p:nvPr/>
          </p:nvSpPr>
          <p:spPr>
            <a:xfrm>
              <a:off x="0" y="-38100"/>
              <a:ext cx="812144" cy="448924"/>
            </a:xfrm>
            <a:prstGeom prst="rect">
              <a:avLst/>
            </a:prstGeom>
          </p:spPr>
          <p:txBody>
            <a:bodyPr anchor="ctr" rtlCol="false" tIns="50800" lIns="50800" bIns="50800" rIns="50800"/>
            <a:lstStyle/>
            <a:p>
              <a:pPr algn="ctr" marL="0" indent="0" lvl="0">
                <a:lnSpc>
                  <a:spcPts val="2659"/>
                </a:lnSpc>
              </a:pPr>
            </a:p>
          </p:txBody>
        </p:sp>
      </p:grpSp>
      <p:sp>
        <p:nvSpPr>
          <p:cNvPr name="TextBox 13" id="13"/>
          <p:cNvSpPr txBox="true"/>
          <p:nvPr/>
        </p:nvSpPr>
        <p:spPr>
          <a:xfrm rot="0">
            <a:off x="2764456" y="2340683"/>
            <a:ext cx="13073588" cy="673871"/>
          </a:xfrm>
          <a:prstGeom prst="rect">
            <a:avLst/>
          </a:prstGeom>
        </p:spPr>
        <p:txBody>
          <a:bodyPr anchor="t" rtlCol="false" tIns="0" lIns="0" bIns="0" rIns="0">
            <a:spAutoFit/>
          </a:bodyPr>
          <a:lstStyle/>
          <a:p>
            <a:pPr algn="l" marL="0" indent="0" lvl="0">
              <a:lnSpc>
                <a:spcPts val="4710"/>
              </a:lnSpc>
            </a:pPr>
            <a:r>
              <a:rPr lang="en-US" b="true" sz="4958">
                <a:solidFill>
                  <a:srgbClr val="1C74BB"/>
                </a:solidFill>
                <a:latin typeface="Poppins Bold"/>
                <a:ea typeface="Poppins Bold"/>
                <a:cs typeface="Poppins Bold"/>
                <a:sym typeface="Poppins Bold"/>
              </a:rPr>
              <a:t>LABOR DAY FLIGHT DEALS INTERNATIONAL</a:t>
            </a:r>
          </a:p>
        </p:txBody>
      </p:sp>
      <p:sp>
        <p:nvSpPr>
          <p:cNvPr name="TextBox 14" id="14"/>
          <p:cNvSpPr txBox="true"/>
          <p:nvPr/>
        </p:nvSpPr>
        <p:spPr>
          <a:xfrm rot="0">
            <a:off x="1210522" y="8262422"/>
            <a:ext cx="1071411" cy="752540"/>
          </a:xfrm>
          <a:prstGeom prst="rect">
            <a:avLst/>
          </a:prstGeom>
        </p:spPr>
        <p:txBody>
          <a:bodyPr anchor="t" rtlCol="false" tIns="0" lIns="0" bIns="0" rIns="0">
            <a:spAutoFit/>
          </a:bodyPr>
          <a:lstStyle/>
          <a:p>
            <a:pPr algn="l" marL="0" indent="0" lvl="0">
              <a:lnSpc>
                <a:spcPts val="5204"/>
              </a:lnSpc>
            </a:pPr>
            <a:r>
              <a:rPr lang="en-US" b="true" sz="5478">
                <a:solidFill>
                  <a:srgbClr val="1C74BB"/>
                </a:solidFill>
                <a:latin typeface="Poppins Bold"/>
                <a:ea typeface="Poppins Bold"/>
                <a:cs typeface="Poppins Bold"/>
                <a:sym typeface="Poppins Bold"/>
              </a:rPr>
              <a:t>7</a:t>
            </a:r>
          </a:p>
        </p:txBody>
      </p:sp>
      <p:sp>
        <p:nvSpPr>
          <p:cNvPr name="TextBox 15" id="15"/>
          <p:cNvSpPr txBox="true"/>
          <p:nvPr/>
        </p:nvSpPr>
        <p:spPr>
          <a:xfrm rot="0">
            <a:off x="3297634" y="4512658"/>
            <a:ext cx="7125993" cy="3457038"/>
          </a:xfrm>
          <a:prstGeom prst="rect">
            <a:avLst/>
          </a:prstGeom>
        </p:spPr>
        <p:txBody>
          <a:bodyPr anchor="t" rtlCol="false" tIns="0" lIns="0" bIns="0" rIns="0">
            <a:spAutoFit/>
          </a:bodyPr>
          <a:lstStyle/>
          <a:p>
            <a:pPr algn="just" marL="0" indent="0" lvl="0">
              <a:lnSpc>
                <a:spcPts val="2769"/>
              </a:lnSpc>
            </a:pPr>
            <a:r>
              <a:rPr lang="en-US" sz="2429" u="sng">
                <a:solidFill>
                  <a:srgbClr val="1C74BB"/>
                </a:solidFill>
                <a:latin typeface="Poppins"/>
                <a:ea typeface="Poppins"/>
                <a:cs typeface="Poppins"/>
                <a:sym typeface="Poppins"/>
                <a:hlinkClick r:id="rId4" tooltip="https://www.airflypolicy.com/deals/labor-day-flight-deals"/>
              </a:rPr>
              <a:t>International labor day flight deals</a:t>
            </a:r>
            <a:r>
              <a:rPr lang="en-US" sz="2429">
                <a:solidFill>
                  <a:srgbClr val="1C74BB"/>
                </a:solidFill>
                <a:latin typeface="Poppins"/>
                <a:ea typeface="Poppins"/>
                <a:cs typeface="Poppins"/>
                <a:sym typeface="Poppins"/>
              </a:rPr>
              <a:t> are less frequent but highly valuable. Look for deals on popular summer destinations as the season winds down. Consider shoulder-season travel for lower fares and fewer crowds. Airlines may combine Labor Day with other global promotions. Sign up for alerts from international carriers to spot offers early. Research visa and travel restrictions before booking your trip.</a:t>
            </a:r>
          </a:p>
        </p:txBody>
      </p:sp>
      <p:sp>
        <p:nvSpPr>
          <p:cNvPr name="Freeform 16" id="16"/>
          <p:cNvSpPr/>
          <p:nvPr/>
        </p:nvSpPr>
        <p:spPr>
          <a:xfrm flipH="false" flipV="false" rot="0">
            <a:off x="12064657" y="4712852"/>
            <a:ext cx="3145116" cy="3125611"/>
          </a:xfrm>
          <a:custGeom>
            <a:avLst/>
            <a:gdLst/>
            <a:ahLst/>
            <a:cxnLst/>
            <a:rect r="r" b="b" t="t" l="l"/>
            <a:pathLst>
              <a:path h="3125611" w="3145116">
                <a:moveTo>
                  <a:pt x="0" y="0"/>
                </a:moveTo>
                <a:lnTo>
                  <a:pt x="3145116" y="0"/>
                </a:lnTo>
                <a:lnTo>
                  <a:pt x="3145116" y="3125611"/>
                </a:lnTo>
                <a:lnTo>
                  <a:pt x="0" y="3125611"/>
                </a:lnTo>
                <a:lnTo>
                  <a:pt x="0" y="0"/>
                </a:lnTo>
                <a:close/>
              </a:path>
            </a:pathLst>
          </a:custGeom>
          <a:blipFill>
            <a:blip r:embed="rId5"/>
            <a:stretch>
              <a:fillRect l="0" t="0" r="0" b="0"/>
            </a:stretch>
          </a:blipFill>
        </p:spPr>
      </p:sp>
      <p:sp>
        <p:nvSpPr>
          <p:cNvPr name="Freeform 17" id="17"/>
          <p:cNvSpPr/>
          <p:nvPr/>
        </p:nvSpPr>
        <p:spPr>
          <a:xfrm flipH="false" flipV="false" rot="0">
            <a:off x="0" y="35317"/>
            <a:ext cx="2412962" cy="993383"/>
          </a:xfrm>
          <a:custGeom>
            <a:avLst/>
            <a:gdLst/>
            <a:ahLst/>
            <a:cxnLst/>
            <a:rect r="r" b="b" t="t" l="l"/>
            <a:pathLst>
              <a:path h="993383" w="2412962">
                <a:moveTo>
                  <a:pt x="0" y="0"/>
                </a:moveTo>
                <a:lnTo>
                  <a:pt x="2412962" y="0"/>
                </a:lnTo>
                <a:lnTo>
                  <a:pt x="2412962" y="993383"/>
                </a:lnTo>
                <a:lnTo>
                  <a:pt x="0" y="993383"/>
                </a:lnTo>
                <a:lnTo>
                  <a:pt x="0" y="0"/>
                </a:lnTo>
                <a:close/>
              </a:path>
            </a:pathLst>
          </a:custGeom>
          <a:blipFill>
            <a:blip r:embed="rId6"/>
            <a:stretch>
              <a:fillRect l="-39969" t="-148357" r="-28742" b="-161448"/>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E8F6FF"/>
        </a:solidFill>
      </p:bgPr>
    </p:bg>
    <p:spTree>
      <p:nvGrpSpPr>
        <p:cNvPr id="1" name=""/>
        <p:cNvGrpSpPr/>
        <p:nvPr/>
      </p:nvGrpSpPr>
      <p:grpSpPr>
        <a:xfrm>
          <a:off x="0" y="0"/>
          <a:ext cx="0" cy="0"/>
          <a:chOff x="0" y="0"/>
          <a:chExt cx="0" cy="0"/>
        </a:xfrm>
      </p:grpSpPr>
      <p:sp>
        <p:nvSpPr>
          <p:cNvPr name="TextBox 2" id="2"/>
          <p:cNvSpPr txBox="true"/>
          <p:nvPr/>
        </p:nvSpPr>
        <p:spPr>
          <a:xfrm rot="0">
            <a:off x="2764456" y="2359733"/>
            <a:ext cx="13073588" cy="935227"/>
          </a:xfrm>
          <a:prstGeom prst="rect">
            <a:avLst/>
          </a:prstGeom>
        </p:spPr>
        <p:txBody>
          <a:bodyPr anchor="t" rtlCol="false" tIns="0" lIns="0" bIns="0" rIns="0">
            <a:spAutoFit/>
          </a:bodyPr>
          <a:lstStyle/>
          <a:p>
            <a:pPr algn="l" marL="0" indent="0" lvl="0">
              <a:lnSpc>
                <a:spcPts val="6424"/>
              </a:lnSpc>
            </a:pPr>
            <a:r>
              <a:rPr lang="en-US" b="true" sz="6762">
                <a:solidFill>
                  <a:srgbClr val="1C74BB"/>
                </a:solidFill>
                <a:latin typeface="Poppins Bold"/>
                <a:ea typeface="Poppins Bold"/>
                <a:cs typeface="Poppins Bold"/>
                <a:sym typeface="Poppins Bold"/>
              </a:rPr>
              <a:t>BEST LABOR DAY FLIGHT DEALS</a:t>
            </a:r>
          </a:p>
        </p:txBody>
      </p:sp>
      <p:sp>
        <p:nvSpPr>
          <p:cNvPr name="Freeform 3" id="3"/>
          <p:cNvSpPr/>
          <p:nvPr/>
        </p:nvSpPr>
        <p:spPr>
          <a:xfrm flipH="false" flipV="false" rot="-3855666">
            <a:off x="15046734" y="6345056"/>
            <a:ext cx="5662001" cy="5721512"/>
          </a:xfrm>
          <a:custGeom>
            <a:avLst/>
            <a:gdLst/>
            <a:ahLst/>
            <a:cxnLst/>
            <a:rect r="r" b="b" t="t" l="l"/>
            <a:pathLst>
              <a:path h="5721512" w="5662001">
                <a:moveTo>
                  <a:pt x="0" y="0"/>
                </a:moveTo>
                <a:lnTo>
                  <a:pt x="5662001" y="0"/>
                </a:lnTo>
                <a:lnTo>
                  <a:pt x="5662001" y="5721512"/>
                </a:lnTo>
                <a:lnTo>
                  <a:pt x="0" y="572151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721374">
            <a:off x="-1084773" y="-3327728"/>
            <a:ext cx="5662001" cy="5721512"/>
          </a:xfrm>
          <a:custGeom>
            <a:avLst/>
            <a:gdLst/>
            <a:ahLst/>
            <a:cxnLst/>
            <a:rect r="r" b="b" t="t" l="l"/>
            <a:pathLst>
              <a:path h="5721512" w="5662001">
                <a:moveTo>
                  <a:pt x="0" y="0"/>
                </a:moveTo>
                <a:lnTo>
                  <a:pt x="5662002" y="0"/>
                </a:lnTo>
                <a:lnTo>
                  <a:pt x="5662002" y="5721512"/>
                </a:lnTo>
                <a:lnTo>
                  <a:pt x="0" y="572151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5" id="5"/>
          <p:cNvGrpSpPr/>
          <p:nvPr/>
        </p:nvGrpSpPr>
        <p:grpSpPr>
          <a:xfrm rot="0">
            <a:off x="715390" y="8128033"/>
            <a:ext cx="1566543" cy="1566543"/>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7D8FF"/>
            </a:solidFill>
          </p:spPr>
        </p:sp>
        <p:sp>
          <p:nvSpPr>
            <p:cNvPr name="TextBox 7" id="7"/>
            <p:cNvSpPr txBox="true"/>
            <p:nvPr/>
          </p:nvSpPr>
          <p:spPr>
            <a:xfrm>
              <a:off x="76200" y="38100"/>
              <a:ext cx="660400" cy="698500"/>
            </a:xfrm>
            <a:prstGeom prst="rect">
              <a:avLst/>
            </a:prstGeom>
          </p:spPr>
          <p:txBody>
            <a:bodyPr anchor="ctr" rtlCol="false" tIns="50800" lIns="50800" bIns="50800" rIns="50800"/>
            <a:lstStyle/>
            <a:p>
              <a:pPr algn="ctr" marL="0" indent="0" lvl="0">
                <a:lnSpc>
                  <a:spcPts val="2659"/>
                </a:lnSpc>
                <a:spcBef>
                  <a:spcPct val="0"/>
                </a:spcBef>
              </a:pPr>
            </a:p>
          </p:txBody>
        </p:sp>
      </p:grpSp>
      <p:grpSp>
        <p:nvGrpSpPr>
          <p:cNvPr name="Group 8" id="8"/>
          <p:cNvGrpSpPr/>
          <p:nvPr/>
        </p:nvGrpSpPr>
        <p:grpSpPr>
          <a:xfrm rot="0">
            <a:off x="2764456" y="9205812"/>
            <a:ext cx="11234139" cy="52488"/>
            <a:chOff x="0" y="0"/>
            <a:chExt cx="635000" cy="2967"/>
          </a:xfrm>
        </p:grpSpPr>
        <p:sp>
          <p:nvSpPr>
            <p:cNvPr name="Freeform 9" id="9"/>
            <p:cNvSpPr/>
            <p:nvPr/>
          </p:nvSpPr>
          <p:spPr>
            <a:xfrm flipH="false" flipV="false" rot="0">
              <a:off x="0" y="0"/>
              <a:ext cx="635000" cy="2967"/>
            </a:xfrm>
            <a:custGeom>
              <a:avLst/>
              <a:gdLst/>
              <a:ahLst/>
              <a:cxnLst/>
              <a:rect r="r" b="b" t="t" l="l"/>
              <a:pathLst>
                <a:path h="2967" w="635000">
                  <a:moveTo>
                    <a:pt x="0" y="0"/>
                  </a:moveTo>
                  <a:lnTo>
                    <a:pt x="635000" y="0"/>
                  </a:lnTo>
                  <a:lnTo>
                    <a:pt x="635000" y="2967"/>
                  </a:lnTo>
                  <a:lnTo>
                    <a:pt x="0" y="2967"/>
                  </a:lnTo>
                  <a:close/>
                </a:path>
              </a:pathLst>
            </a:custGeom>
            <a:solidFill>
              <a:srgbClr val="81C1F4"/>
            </a:solidFill>
          </p:spPr>
        </p:sp>
        <p:sp>
          <p:nvSpPr>
            <p:cNvPr name="TextBox 10" id="10"/>
            <p:cNvSpPr txBox="true"/>
            <p:nvPr/>
          </p:nvSpPr>
          <p:spPr>
            <a:xfrm>
              <a:off x="0" y="-38100"/>
              <a:ext cx="635000" cy="41067"/>
            </a:xfrm>
            <a:prstGeom prst="rect">
              <a:avLst/>
            </a:prstGeom>
          </p:spPr>
          <p:txBody>
            <a:bodyPr anchor="ctr" rtlCol="false" tIns="50800" lIns="50800" bIns="50800" rIns="50800"/>
            <a:lstStyle/>
            <a:p>
              <a:pPr algn="ctr" marL="0" indent="0" lvl="0">
                <a:lnSpc>
                  <a:spcPts val="2659"/>
                </a:lnSpc>
              </a:pPr>
            </a:p>
          </p:txBody>
        </p:sp>
      </p:grpSp>
      <p:sp>
        <p:nvSpPr>
          <p:cNvPr name="TextBox 11" id="11"/>
          <p:cNvSpPr txBox="true"/>
          <p:nvPr/>
        </p:nvSpPr>
        <p:spPr>
          <a:xfrm rot="0">
            <a:off x="3990765" y="3941826"/>
            <a:ext cx="12222365" cy="1201660"/>
          </a:xfrm>
          <a:prstGeom prst="rect">
            <a:avLst/>
          </a:prstGeom>
        </p:spPr>
        <p:txBody>
          <a:bodyPr anchor="t" rtlCol="false" tIns="0" lIns="0" bIns="0" rIns="0">
            <a:spAutoFit/>
          </a:bodyPr>
          <a:lstStyle/>
          <a:p>
            <a:pPr algn="just" marL="0" indent="0" lvl="0">
              <a:lnSpc>
                <a:spcPts val="3075"/>
              </a:lnSpc>
            </a:pPr>
            <a:r>
              <a:rPr lang="en-US" sz="2698">
                <a:solidFill>
                  <a:srgbClr val="1C74BB"/>
                </a:solidFill>
                <a:latin typeface="Poppins"/>
                <a:ea typeface="Poppins"/>
                <a:cs typeface="Poppins"/>
                <a:sym typeface="Poppins"/>
              </a:rPr>
              <a:t>Use multiple search engines and airline websites for comprehensive results. Comparing fares across platforms helps you spot the best deals and avoid overpaying on any route.</a:t>
            </a:r>
          </a:p>
        </p:txBody>
      </p:sp>
      <p:sp>
        <p:nvSpPr>
          <p:cNvPr name="TextBox 12" id="12"/>
          <p:cNvSpPr txBox="true"/>
          <p:nvPr/>
        </p:nvSpPr>
        <p:spPr>
          <a:xfrm rot="0">
            <a:off x="1210522" y="8300522"/>
            <a:ext cx="1071411" cy="1024256"/>
          </a:xfrm>
          <a:prstGeom prst="rect">
            <a:avLst/>
          </a:prstGeom>
        </p:spPr>
        <p:txBody>
          <a:bodyPr anchor="t" rtlCol="false" tIns="0" lIns="0" bIns="0" rIns="0">
            <a:spAutoFit/>
          </a:bodyPr>
          <a:lstStyle/>
          <a:p>
            <a:pPr algn="l" marL="0" indent="0" lvl="0">
              <a:lnSpc>
                <a:spcPts val="7098"/>
              </a:lnSpc>
            </a:pPr>
            <a:r>
              <a:rPr lang="en-US" b="true" sz="7472">
                <a:solidFill>
                  <a:srgbClr val="1C74BB"/>
                </a:solidFill>
                <a:latin typeface="Poppins Bold"/>
                <a:ea typeface="Poppins Bold"/>
                <a:cs typeface="Poppins Bold"/>
                <a:sym typeface="Poppins Bold"/>
              </a:rPr>
              <a:t>8</a:t>
            </a:r>
          </a:p>
        </p:txBody>
      </p:sp>
      <p:sp>
        <p:nvSpPr>
          <p:cNvPr name="TextBox 13" id="13"/>
          <p:cNvSpPr txBox="true"/>
          <p:nvPr/>
        </p:nvSpPr>
        <p:spPr>
          <a:xfrm rot="0">
            <a:off x="3990765" y="5505450"/>
            <a:ext cx="12222365" cy="1201660"/>
          </a:xfrm>
          <a:prstGeom prst="rect">
            <a:avLst/>
          </a:prstGeom>
        </p:spPr>
        <p:txBody>
          <a:bodyPr anchor="t" rtlCol="false" tIns="0" lIns="0" bIns="0" rIns="0">
            <a:spAutoFit/>
          </a:bodyPr>
          <a:lstStyle/>
          <a:p>
            <a:pPr algn="just" marL="0" indent="0" lvl="0">
              <a:lnSpc>
                <a:spcPts val="3075"/>
              </a:lnSpc>
            </a:pPr>
            <a:r>
              <a:rPr lang="en-US" sz="2698">
                <a:solidFill>
                  <a:srgbClr val="1C74BB"/>
                </a:solidFill>
                <a:latin typeface="Poppins"/>
                <a:ea typeface="Poppins"/>
                <a:cs typeface="Poppins"/>
                <a:sym typeface="Poppins"/>
              </a:rPr>
              <a:t>Consider alternate airports near your destination to save more. Flying into or out of a nearby airport can significantly reduce ticket costs, especially during busy Labor Day travel periods.</a:t>
            </a:r>
          </a:p>
        </p:txBody>
      </p:sp>
      <p:sp>
        <p:nvSpPr>
          <p:cNvPr name="TextBox 14" id="14"/>
          <p:cNvSpPr txBox="true"/>
          <p:nvPr/>
        </p:nvSpPr>
        <p:spPr>
          <a:xfrm rot="0">
            <a:off x="3990765" y="7069074"/>
            <a:ext cx="12222365" cy="1201660"/>
          </a:xfrm>
          <a:prstGeom prst="rect">
            <a:avLst/>
          </a:prstGeom>
        </p:spPr>
        <p:txBody>
          <a:bodyPr anchor="t" rtlCol="false" tIns="0" lIns="0" bIns="0" rIns="0">
            <a:spAutoFit/>
          </a:bodyPr>
          <a:lstStyle/>
          <a:p>
            <a:pPr algn="just" marL="0" indent="0" lvl="0">
              <a:lnSpc>
                <a:spcPts val="3075"/>
              </a:lnSpc>
            </a:pPr>
            <a:r>
              <a:rPr lang="en-US" sz="2698">
                <a:solidFill>
                  <a:srgbClr val="1C74BB"/>
                </a:solidFill>
                <a:latin typeface="Poppins"/>
                <a:ea typeface="Poppins"/>
                <a:cs typeface="Poppins"/>
                <a:sym typeface="Poppins"/>
              </a:rPr>
              <a:t>Monitor social media channels for surprise sales and coupon codes. Airlines often announce flash deals and exclusive discounts on their social platforms around Labor Day weekends.</a:t>
            </a:r>
          </a:p>
        </p:txBody>
      </p:sp>
      <p:sp>
        <p:nvSpPr>
          <p:cNvPr name="TextBox 15" id="15"/>
          <p:cNvSpPr txBox="true"/>
          <p:nvPr/>
        </p:nvSpPr>
        <p:spPr>
          <a:xfrm rot="0">
            <a:off x="2764456" y="4162899"/>
            <a:ext cx="851913" cy="636389"/>
          </a:xfrm>
          <a:prstGeom prst="rect">
            <a:avLst/>
          </a:prstGeom>
        </p:spPr>
        <p:txBody>
          <a:bodyPr anchor="t" rtlCol="false" tIns="0" lIns="0" bIns="0" rIns="0">
            <a:spAutoFit/>
          </a:bodyPr>
          <a:lstStyle/>
          <a:p>
            <a:pPr algn="l" marL="0" indent="0" lvl="0">
              <a:lnSpc>
                <a:spcPts val="4323"/>
              </a:lnSpc>
            </a:pPr>
            <a:r>
              <a:rPr lang="en-US" b="true" sz="4551">
                <a:solidFill>
                  <a:srgbClr val="1C74BB"/>
                </a:solidFill>
                <a:latin typeface="Poppins Bold"/>
                <a:ea typeface="Poppins Bold"/>
                <a:cs typeface="Poppins Bold"/>
                <a:sym typeface="Poppins Bold"/>
              </a:rPr>
              <a:t>1.</a:t>
            </a:r>
          </a:p>
        </p:txBody>
      </p:sp>
      <p:sp>
        <p:nvSpPr>
          <p:cNvPr name="TextBox 16" id="16"/>
          <p:cNvSpPr txBox="true"/>
          <p:nvPr/>
        </p:nvSpPr>
        <p:spPr>
          <a:xfrm rot="0">
            <a:off x="2764456" y="5726523"/>
            <a:ext cx="851913" cy="636389"/>
          </a:xfrm>
          <a:prstGeom prst="rect">
            <a:avLst/>
          </a:prstGeom>
        </p:spPr>
        <p:txBody>
          <a:bodyPr anchor="t" rtlCol="false" tIns="0" lIns="0" bIns="0" rIns="0">
            <a:spAutoFit/>
          </a:bodyPr>
          <a:lstStyle/>
          <a:p>
            <a:pPr algn="l" marL="0" indent="0" lvl="0">
              <a:lnSpc>
                <a:spcPts val="4323"/>
              </a:lnSpc>
            </a:pPr>
            <a:r>
              <a:rPr lang="en-US" b="true" sz="4551">
                <a:solidFill>
                  <a:srgbClr val="1C74BB"/>
                </a:solidFill>
                <a:latin typeface="Poppins Bold"/>
                <a:ea typeface="Poppins Bold"/>
                <a:cs typeface="Poppins Bold"/>
                <a:sym typeface="Poppins Bold"/>
              </a:rPr>
              <a:t>2.</a:t>
            </a:r>
          </a:p>
        </p:txBody>
      </p:sp>
      <p:sp>
        <p:nvSpPr>
          <p:cNvPr name="TextBox 17" id="17"/>
          <p:cNvSpPr txBox="true"/>
          <p:nvPr/>
        </p:nvSpPr>
        <p:spPr>
          <a:xfrm rot="0">
            <a:off x="2764456" y="7290147"/>
            <a:ext cx="1580066" cy="636389"/>
          </a:xfrm>
          <a:prstGeom prst="rect">
            <a:avLst/>
          </a:prstGeom>
        </p:spPr>
        <p:txBody>
          <a:bodyPr anchor="t" rtlCol="false" tIns="0" lIns="0" bIns="0" rIns="0">
            <a:spAutoFit/>
          </a:bodyPr>
          <a:lstStyle/>
          <a:p>
            <a:pPr algn="l" marL="0" indent="0" lvl="0">
              <a:lnSpc>
                <a:spcPts val="4323"/>
              </a:lnSpc>
            </a:pPr>
            <a:r>
              <a:rPr lang="en-US" b="true" sz="4551">
                <a:solidFill>
                  <a:srgbClr val="1C74BB"/>
                </a:solidFill>
                <a:latin typeface="Poppins Bold"/>
                <a:ea typeface="Poppins Bold"/>
                <a:cs typeface="Poppins Bold"/>
                <a:sym typeface="Poppins Bold"/>
              </a:rPr>
              <a:t>3.</a:t>
            </a:r>
          </a:p>
        </p:txBody>
      </p:sp>
      <p:sp>
        <p:nvSpPr>
          <p:cNvPr name="Freeform 18" id="18"/>
          <p:cNvSpPr/>
          <p:nvPr/>
        </p:nvSpPr>
        <p:spPr>
          <a:xfrm flipH="false" flipV="false" rot="0">
            <a:off x="0" y="35317"/>
            <a:ext cx="2412962" cy="993383"/>
          </a:xfrm>
          <a:custGeom>
            <a:avLst/>
            <a:gdLst/>
            <a:ahLst/>
            <a:cxnLst/>
            <a:rect r="r" b="b" t="t" l="l"/>
            <a:pathLst>
              <a:path h="993383" w="2412962">
                <a:moveTo>
                  <a:pt x="0" y="0"/>
                </a:moveTo>
                <a:lnTo>
                  <a:pt x="2412962" y="0"/>
                </a:lnTo>
                <a:lnTo>
                  <a:pt x="2412962" y="993383"/>
                </a:lnTo>
                <a:lnTo>
                  <a:pt x="0" y="993383"/>
                </a:lnTo>
                <a:lnTo>
                  <a:pt x="0" y="0"/>
                </a:lnTo>
                <a:close/>
              </a:path>
            </a:pathLst>
          </a:custGeom>
          <a:blipFill>
            <a:blip r:embed="rId4"/>
            <a:stretch>
              <a:fillRect l="-39969" t="-148357" r="-28742" b="-161448"/>
            </a:stretch>
          </a:blipFill>
        </p:spPr>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E8F6FF"/>
        </a:solidFill>
      </p:bgPr>
    </p:bg>
    <p:spTree>
      <p:nvGrpSpPr>
        <p:cNvPr id="1" name=""/>
        <p:cNvGrpSpPr/>
        <p:nvPr/>
      </p:nvGrpSpPr>
      <p:grpSpPr>
        <a:xfrm>
          <a:off x="0" y="0"/>
          <a:ext cx="0" cy="0"/>
          <a:chOff x="0" y="0"/>
          <a:chExt cx="0" cy="0"/>
        </a:xfrm>
      </p:grpSpPr>
      <p:sp>
        <p:nvSpPr>
          <p:cNvPr name="Freeform 2" id="2"/>
          <p:cNvSpPr/>
          <p:nvPr/>
        </p:nvSpPr>
        <p:spPr>
          <a:xfrm flipH="false" flipV="false" rot="-3855666">
            <a:off x="15046734" y="6345056"/>
            <a:ext cx="5662001" cy="5721512"/>
          </a:xfrm>
          <a:custGeom>
            <a:avLst/>
            <a:gdLst/>
            <a:ahLst/>
            <a:cxnLst/>
            <a:rect r="r" b="b" t="t" l="l"/>
            <a:pathLst>
              <a:path h="5721512" w="5662001">
                <a:moveTo>
                  <a:pt x="0" y="0"/>
                </a:moveTo>
                <a:lnTo>
                  <a:pt x="5662001" y="0"/>
                </a:lnTo>
                <a:lnTo>
                  <a:pt x="5662001" y="5721512"/>
                </a:lnTo>
                <a:lnTo>
                  <a:pt x="0" y="572151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721374">
            <a:off x="-1084773" y="-3327728"/>
            <a:ext cx="5662001" cy="5721512"/>
          </a:xfrm>
          <a:custGeom>
            <a:avLst/>
            <a:gdLst/>
            <a:ahLst/>
            <a:cxnLst/>
            <a:rect r="r" b="b" t="t" l="l"/>
            <a:pathLst>
              <a:path h="5721512" w="5662001">
                <a:moveTo>
                  <a:pt x="0" y="0"/>
                </a:moveTo>
                <a:lnTo>
                  <a:pt x="5662002" y="0"/>
                </a:lnTo>
                <a:lnTo>
                  <a:pt x="5662002" y="5721512"/>
                </a:lnTo>
                <a:lnTo>
                  <a:pt x="0" y="572151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4" id="4"/>
          <p:cNvGrpSpPr/>
          <p:nvPr/>
        </p:nvGrpSpPr>
        <p:grpSpPr>
          <a:xfrm rot="0">
            <a:off x="715390" y="8128033"/>
            <a:ext cx="1566543" cy="1566543"/>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7D8FF"/>
            </a:solidFill>
          </p:spPr>
        </p:sp>
        <p:sp>
          <p:nvSpPr>
            <p:cNvPr name="TextBox 6" id="6"/>
            <p:cNvSpPr txBox="true"/>
            <p:nvPr/>
          </p:nvSpPr>
          <p:spPr>
            <a:xfrm>
              <a:off x="76200" y="38100"/>
              <a:ext cx="660400" cy="698500"/>
            </a:xfrm>
            <a:prstGeom prst="rect">
              <a:avLst/>
            </a:prstGeom>
          </p:spPr>
          <p:txBody>
            <a:bodyPr anchor="ctr" rtlCol="false" tIns="50800" lIns="50800" bIns="50800" rIns="50800"/>
            <a:lstStyle/>
            <a:p>
              <a:pPr algn="ctr" marL="0" indent="0" lvl="0">
                <a:lnSpc>
                  <a:spcPts val="2659"/>
                </a:lnSpc>
                <a:spcBef>
                  <a:spcPct val="0"/>
                </a:spcBef>
              </a:pPr>
            </a:p>
          </p:txBody>
        </p:sp>
      </p:grpSp>
      <p:grpSp>
        <p:nvGrpSpPr>
          <p:cNvPr name="Group 7" id="7"/>
          <p:cNvGrpSpPr/>
          <p:nvPr/>
        </p:nvGrpSpPr>
        <p:grpSpPr>
          <a:xfrm rot="0">
            <a:off x="2764456" y="9205812"/>
            <a:ext cx="11234139" cy="52488"/>
            <a:chOff x="0" y="0"/>
            <a:chExt cx="635000" cy="2967"/>
          </a:xfrm>
        </p:grpSpPr>
        <p:sp>
          <p:nvSpPr>
            <p:cNvPr name="Freeform 8" id="8"/>
            <p:cNvSpPr/>
            <p:nvPr/>
          </p:nvSpPr>
          <p:spPr>
            <a:xfrm flipH="false" flipV="false" rot="0">
              <a:off x="0" y="0"/>
              <a:ext cx="635000" cy="2967"/>
            </a:xfrm>
            <a:custGeom>
              <a:avLst/>
              <a:gdLst/>
              <a:ahLst/>
              <a:cxnLst/>
              <a:rect r="r" b="b" t="t" l="l"/>
              <a:pathLst>
                <a:path h="2967" w="635000">
                  <a:moveTo>
                    <a:pt x="0" y="0"/>
                  </a:moveTo>
                  <a:lnTo>
                    <a:pt x="635000" y="0"/>
                  </a:lnTo>
                  <a:lnTo>
                    <a:pt x="635000" y="2967"/>
                  </a:lnTo>
                  <a:lnTo>
                    <a:pt x="0" y="2967"/>
                  </a:lnTo>
                  <a:close/>
                </a:path>
              </a:pathLst>
            </a:custGeom>
            <a:solidFill>
              <a:srgbClr val="81C1F4"/>
            </a:solidFill>
          </p:spPr>
        </p:sp>
        <p:sp>
          <p:nvSpPr>
            <p:cNvPr name="TextBox 9" id="9"/>
            <p:cNvSpPr txBox="true"/>
            <p:nvPr/>
          </p:nvSpPr>
          <p:spPr>
            <a:xfrm>
              <a:off x="0" y="-38100"/>
              <a:ext cx="635000" cy="41067"/>
            </a:xfrm>
            <a:prstGeom prst="rect">
              <a:avLst/>
            </a:prstGeom>
          </p:spPr>
          <p:txBody>
            <a:bodyPr anchor="ctr" rtlCol="false" tIns="50800" lIns="50800" bIns="50800" rIns="50800"/>
            <a:lstStyle/>
            <a:p>
              <a:pPr algn="ctr" marL="0" indent="0" lvl="0">
                <a:lnSpc>
                  <a:spcPts val="2659"/>
                </a:lnSpc>
              </a:pPr>
            </a:p>
          </p:txBody>
        </p:sp>
      </p:grpSp>
      <p:grpSp>
        <p:nvGrpSpPr>
          <p:cNvPr name="Group 10" id="10"/>
          <p:cNvGrpSpPr>
            <a:grpSpLocks noChangeAspect="true"/>
          </p:cNvGrpSpPr>
          <p:nvPr/>
        </p:nvGrpSpPr>
        <p:grpSpPr>
          <a:xfrm rot="0">
            <a:off x="11370551" y="2482366"/>
            <a:ext cx="5256086" cy="7212211"/>
            <a:chOff x="0" y="0"/>
            <a:chExt cx="4589780" cy="6297930"/>
          </a:xfrm>
        </p:grpSpPr>
        <p:sp>
          <p:nvSpPr>
            <p:cNvPr name="Freeform 11" id="11"/>
            <p:cNvSpPr/>
            <p:nvPr/>
          </p:nvSpPr>
          <p:spPr>
            <a:xfrm flipH="false" flipV="false" rot="0">
              <a:off x="0" y="0"/>
              <a:ext cx="4591050" cy="6297930"/>
            </a:xfrm>
            <a:custGeom>
              <a:avLst/>
              <a:gdLst/>
              <a:ahLst/>
              <a:cxnLst/>
              <a:rect r="r" b="b" t="t" l="l"/>
              <a:pathLst>
                <a:path h="6297930" w="4591050">
                  <a:moveTo>
                    <a:pt x="3148330" y="1708150"/>
                  </a:moveTo>
                  <a:cubicBezTo>
                    <a:pt x="2754630" y="1708150"/>
                    <a:pt x="2396490" y="1866900"/>
                    <a:pt x="2136140" y="2124710"/>
                  </a:cubicBezTo>
                  <a:lnTo>
                    <a:pt x="1611630" y="1600200"/>
                  </a:lnTo>
                  <a:cubicBezTo>
                    <a:pt x="1778000" y="1430020"/>
                    <a:pt x="1882140" y="1197610"/>
                    <a:pt x="1882140" y="941070"/>
                  </a:cubicBezTo>
                  <a:cubicBezTo>
                    <a:pt x="1882140" y="421640"/>
                    <a:pt x="1459230" y="0"/>
                    <a:pt x="941070" y="0"/>
                  </a:cubicBezTo>
                  <a:cubicBezTo>
                    <a:pt x="422910" y="0"/>
                    <a:pt x="0" y="421640"/>
                    <a:pt x="0" y="941070"/>
                  </a:cubicBezTo>
                  <a:cubicBezTo>
                    <a:pt x="0" y="1459230"/>
                    <a:pt x="421640" y="1882140"/>
                    <a:pt x="941070" y="1882140"/>
                  </a:cubicBezTo>
                  <a:cubicBezTo>
                    <a:pt x="1160780" y="1882140"/>
                    <a:pt x="1362710" y="1805940"/>
                    <a:pt x="1524000" y="1678940"/>
                  </a:cubicBezTo>
                  <a:lnTo>
                    <a:pt x="2056130" y="2211070"/>
                  </a:lnTo>
                  <a:cubicBezTo>
                    <a:pt x="1838960" y="2463800"/>
                    <a:pt x="1708150" y="2791460"/>
                    <a:pt x="1708150" y="3148330"/>
                  </a:cubicBezTo>
                  <a:cubicBezTo>
                    <a:pt x="1708150" y="3549650"/>
                    <a:pt x="1873250" y="3914140"/>
                    <a:pt x="2139950" y="4175760"/>
                  </a:cubicBezTo>
                  <a:lnTo>
                    <a:pt x="1614170" y="4701540"/>
                  </a:lnTo>
                  <a:cubicBezTo>
                    <a:pt x="1442720" y="4526280"/>
                    <a:pt x="1203960" y="4417060"/>
                    <a:pt x="941070" y="4417060"/>
                  </a:cubicBezTo>
                  <a:cubicBezTo>
                    <a:pt x="421640" y="4415790"/>
                    <a:pt x="0" y="4838700"/>
                    <a:pt x="0" y="5356860"/>
                  </a:cubicBezTo>
                  <a:cubicBezTo>
                    <a:pt x="0" y="5875020"/>
                    <a:pt x="421640" y="6297930"/>
                    <a:pt x="941070" y="6297930"/>
                  </a:cubicBezTo>
                  <a:cubicBezTo>
                    <a:pt x="1459230" y="6297930"/>
                    <a:pt x="1882140" y="5876290"/>
                    <a:pt x="1882140" y="5356860"/>
                  </a:cubicBezTo>
                  <a:cubicBezTo>
                    <a:pt x="1882140" y="5144770"/>
                    <a:pt x="1811020" y="4947920"/>
                    <a:pt x="1692910" y="4790440"/>
                  </a:cubicBezTo>
                  <a:lnTo>
                    <a:pt x="2228850" y="4254500"/>
                  </a:lnTo>
                  <a:cubicBezTo>
                    <a:pt x="2479040" y="4462780"/>
                    <a:pt x="2800350" y="4588509"/>
                    <a:pt x="3150870" y="4588509"/>
                  </a:cubicBezTo>
                  <a:cubicBezTo>
                    <a:pt x="3945890" y="4588509"/>
                    <a:pt x="4591050" y="3942080"/>
                    <a:pt x="4591050" y="3148330"/>
                  </a:cubicBezTo>
                  <a:cubicBezTo>
                    <a:pt x="4589780" y="2354580"/>
                    <a:pt x="3943350" y="1708150"/>
                    <a:pt x="3148330" y="1708150"/>
                  </a:cubicBezTo>
                  <a:close/>
                </a:path>
              </a:pathLst>
            </a:custGeom>
            <a:solidFill>
              <a:srgbClr val="60A5DD"/>
            </a:solidFill>
          </p:spPr>
        </p:sp>
        <p:sp>
          <p:nvSpPr>
            <p:cNvPr name="Freeform 12" id="12"/>
            <p:cNvSpPr/>
            <p:nvPr/>
          </p:nvSpPr>
          <p:spPr>
            <a:xfrm flipH="false" flipV="false" rot="0">
              <a:off x="118110" y="4533900"/>
              <a:ext cx="1645920" cy="1645920"/>
            </a:xfrm>
            <a:custGeom>
              <a:avLst/>
              <a:gdLst/>
              <a:ahLst/>
              <a:cxnLst/>
              <a:rect r="r" b="b" t="t" l="l"/>
              <a:pathLst>
                <a:path h="1645920" w="1645920">
                  <a:moveTo>
                    <a:pt x="822960" y="1645920"/>
                  </a:moveTo>
                  <a:cubicBezTo>
                    <a:pt x="369570" y="1645920"/>
                    <a:pt x="0" y="1277620"/>
                    <a:pt x="0" y="822960"/>
                  </a:cubicBezTo>
                  <a:cubicBezTo>
                    <a:pt x="0" y="368300"/>
                    <a:pt x="368300" y="0"/>
                    <a:pt x="822960" y="0"/>
                  </a:cubicBezTo>
                  <a:cubicBezTo>
                    <a:pt x="1276350" y="0"/>
                    <a:pt x="1645920" y="368300"/>
                    <a:pt x="1645920" y="822960"/>
                  </a:cubicBezTo>
                  <a:cubicBezTo>
                    <a:pt x="1645920" y="1277620"/>
                    <a:pt x="1276350" y="1645920"/>
                    <a:pt x="822960" y="1645920"/>
                  </a:cubicBezTo>
                  <a:close/>
                </a:path>
              </a:pathLst>
            </a:custGeom>
            <a:blipFill>
              <a:blip r:embed="rId4"/>
              <a:stretch>
                <a:fillRect l="-41666" t="0" r="-41666" b="0"/>
              </a:stretch>
            </a:blipFill>
          </p:spPr>
        </p:sp>
        <p:sp>
          <p:nvSpPr>
            <p:cNvPr name="Freeform 13" id="13"/>
            <p:cNvSpPr/>
            <p:nvPr/>
          </p:nvSpPr>
          <p:spPr>
            <a:xfrm flipH="false" flipV="false" rot="0">
              <a:off x="118110" y="118110"/>
              <a:ext cx="1645920" cy="1644650"/>
            </a:xfrm>
            <a:custGeom>
              <a:avLst/>
              <a:gdLst/>
              <a:ahLst/>
              <a:cxnLst/>
              <a:rect r="r" b="b" t="t" l="l"/>
              <a:pathLst>
                <a:path h="1644650" w="1645920">
                  <a:moveTo>
                    <a:pt x="0" y="822960"/>
                  </a:moveTo>
                  <a:cubicBezTo>
                    <a:pt x="0" y="369570"/>
                    <a:pt x="368300" y="0"/>
                    <a:pt x="822960" y="0"/>
                  </a:cubicBezTo>
                  <a:cubicBezTo>
                    <a:pt x="1276350" y="0"/>
                    <a:pt x="1645920" y="368300"/>
                    <a:pt x="1645920" y="822960"/>
                  </a:cubicBezTo>
                  <a:cubicBezTo>
                    <a:pt x="1645920" y="1060450"/>
                    <a:pt x="1544320" y="1273810"/>
                    <a:pt x="1384300" y="1423670"/>
                  </a:cubicBezTo>
                  <a:cubicBezTo>
                    <a:pt x="1377950" y="1426210"/>
                    <a:pt x="1371600" y="1430020"/>
                    <a:pt x="1366520" y="1436370"/>
                  </a:cubicBezTo>
                  <a:cubicBezTo>
                    <a:pt x="1362710" y="1440180"/>
                    <a:pt x="1360170" y="1443990"/>
                    <a:pt x="1357630" y="1447800"/>
                  </a:cubicBezTo>
                  <a:cubicBezTo>
                    <a:pt x="1214120" y="1569720"/>
                    <a:pt x="1027430" y="1644650"/>
                    <a:pt x="824230" y="1644650"/>
                  </a:cubicBezTo>
                  <a:cubicBezTo>
                    <a:pt x="369570" y="1644650"/>
                    <a:pt x="0" y="1276350"/>
                    <a:pt x="0" y="822960"/>
                  </a:cubicBezTo>
                  <a:close/>
                </a:path>
              </a:pathLst>
            </a:custGeom>
            <a:blipFill>
              <a:blip r:embed="rId5"/>
              <a:stretch>
                <a:fillRect l="0" t="-38" r="0" b="-38"/>
              </a:stretch>
            </a:blipFill>
          </p:spPr>
        </p:sp>
        <p:sp>
          <p:nvSpPr>
            <p:cNvPr name="Freeform 14" id="14"/>
            <p:cNvSpPr/>
            <p:nvPr/>
          </p:nvSpPr>
          <p:spPr>
            <a:xfrm flipH="false" flipV="false" rot="0">
              <a:off x="1826260" y="1827530"/>
              <a:ext cx="2644140" cy="2644140"/>
            </a:xfrm>
            <a:custGeom>
              <a:avLst/>
              <a:gdLst/>
              <a:ahLst/>
              <a:cxnLst/>
              <a:rect r="r" b="b" t="t" l="l"/>
              <a:pathLst>
                <a:path h="2644140" w="2644140">
                  <a:moveTo>
                    <a:pt x="1322070" y="2644140"/>
                  </a:moveTo>
                  <a:cubicBezTo>
                    <a:pt x="593090" y="2644140"/>
                    <a:pt x="0" y="2051050"/>
                    <a:pt x="0" y="1322070"/>
                  </a:cubicBezTo>
                  <a:cubicBezTo>
                    <a:pt x="0" y="593090"/>
                    <a:pt x="593090" y="0"/>
                    <a:pt x="1322070" y="0"/>
                  </a:cubicBezTo>
                  <a:cubicBezTo>
                    <a:pt x="2051050" y="0"/>
                    <a:pt x="2644140" y="593090"/>
                    <a:pt x="2644140" y="1322070"/>
                  </a:cubicBezTo>
                  <a:cubicBezTo>
                    <a:pt x="2644140" y="2051050"/>
                    <a:pt x="2052320" y="2644140"/>
                    <a:pt x="1322070" y="2644140"/>
                  </a:cubicBezTo>
                  <a:close/>
                </a:path>
              </a:pathLst>
            </a:custGeom>
            <a:blipFill>
              <a:blip r:embed="rId6"/>
              <a:stretch>
                <a:fillRect l="0" t="-251" r="0" b="-251"/>
              </a:stretch>
            </a:blipFill>
          </p:spPr>
        </p:sp>
      </p:grpSp>
      <p:sp>
        <p:nvSpPr>
          <p:cNvPr name="TextBox 15" id="15"/>
          <p:cNvSpPr txBox="true"/>
          <p:nvPr/>
        </p:nvSpPr>
        <p:spPr>
          <a:xfrm rot="0">
            <a:off x="2764456" y="2397833"/>
            <a:ext cx="13073588" cy="1178965"/>
          </a:xfrm>
          <a:prstGeom prst="rect">
            <a:avLst/>
          </a:prstGeom>
        </p:spPr>
        <p:txBody>
          <a:bodyPr anchor="t" rtlCol="false" tIns="0" lIns="0" bIns="0" rIns="0">
            <a:spAutoFit/>
          </a:bodyPr>
          <a:lstStyle/>
          <a:p>
            <a:pPr algn="l" marL="0" indent="0" lvl="0">
              <a:lnSpc>
                <a:spcPts val="8181"/>
              </a:lnSpc>
            </a:pPr>
            <a:r>
              <a:rPr lang="en-US" b="true" sz="8612">
                <a:solidFill>
                  <a:srgbClr val="1C74BB"/>
                </a:solidFill>
                <a:latin typeface="Poppins Bold"/>
                <a:ea typeface="Poppins Bold"/>
                <a:cs typeface="Poppins Bold"/>
                <a:sym typeface="Poppins Bold"/>
              </a:rPr>
              <a:t>CONCLUSION</a:t>
            </a:r>
          </a:p>
        </p:txBody>
      </p:sp>
      <p:sp>
        <p:nvSpPr>
          <p:cNvPr name="TextBox 16" id="16"/>
          <p:cNvSpPr txBox="true"/>
          <p:nvPr/>
        </p:nvSpPr>
        <p:spPr>
          <a:xfrm rot="0">
            <a:off x="2764456" y="4019456"/>
            <a:ext cx="8072918" cy="1877396"/>
          </a:xfrm>
          <a:prstGeom prst="rect">
            <a:avLst/>
          </a:prstGeom>
        </p:spPr>
        <p:txBody>
          <a:bodyPr anchor="t" rtlCol="false" tIns="0" lIns="0" bIns="0" rIns="0">
            <a:spAutoFit/>
          </a:bodyPr>
          <a:lstStyle/>
          <a:p>
            <a:pPr algn="just" marL="0" indent="0" lvl="0">
              <a:lnSpc>
                <a:spcPts val="2995"/>
              </a:lnSpc>
            </a:pPr>
            <a:r>
              <a:rPr lang="en-US" sz="2627" u="sng">
                <a:solidFill>
                  <a:srgbClr val="1C74BB"/>
                </a:solidFill>
                <a:latin typeface="Poppins"/>
                <a:ea typeface="Poppins"/>
                <a:cs typeface="Poppins"/>
                <a:sym typeface="Poppins"/>
                <a:hlinkClick r:id="rId7" tooltip="https://www.airflypolicy.com/deals/labor-day-flight-deals"/>
              </a:rPr>
              <a:t>Labor Day flight deals </a:t>
            </a:r>
            <a:r>
              <a:rPr lang="en-US" sz="2627">
                <a:solidFill>
                  <a:srgbClr val="1C74BB"/>
                </a:solidFill>
                <a:latin typeface="Poppins"/>
                <a:ea typeface="Poppins"/>
                <a:cs typeface="Poppins"/>
                <a:sym typeface="Poppins"/>
              </a:rPr>
              <a:t>offer real opportunities for savvy travelers. While not guaranteed, airlines often present seasonal promotions. Booking timing, route flexibility, and research are crucial to success.</a:t>
            </a:r>
          </a:p>
        </p:txBody>
      </p:sp>
      <p:sp>
        <p:nvSpPr>
          <p:cNvPr name="TextBox 17" id="17"/>
          <p:cNvSpPr txBox="true"/>
          <p:nvPr/>
        </p:nvSpPr>
        <p:spPr>
          <a:xfrm rot="0">
            <a:off x="1210522" y="8319572"/>
            <a:ext cx="1071411" cy="1316604"/>
          </a:xfrm>
          <a:prstGeom prst="rect">
            <a:avLst/>
          </a:prstGeom>
        </p:spPr>
        <p:txBody>
          <a:bodyPr anchor="t" rtlCol="false" tIns="0" lIns="0" bIns="0" rIns="0">
            <a:spAutoFit/>
          </a:bodyPr>
          <a:lstStyle/>
          <a:p>
            <a:pPr algn="l" marL="0" indent="0" lvl="0">
              <a:lnSpc>
                <a:spcPts val="9039"/>
              </a:lnSpc>
            </a:pPr>
            <a:r>
              <a:rPr lang="en-US" b="true" sz="9515">
                <a:solidFill>
                  <a:srgbClr val="1C74BB"/>
                </a:solidFill>
                <a:latin typeface="Poppins Bold"/>
                <a:ea typeface="Poppins Bold"/>
                <a:cs typeface="Poppins Bold"/>
                <a:sym typeface="Poppins Bold"/>
              </a:rPr>
              <a:t>9</a:t>
            </a:r>
          </a:p>
        </p:txBody>
      </p:sp>
      <p:sp>
        <p:nvSpPr>
          <p:cNvPr name="TextBox 18" id="18"/>
          <p:cNvSpPr txBox="true"/>
          <p:nvPr/>
        </p:nvSpPr>
        <p:spPr>
          <a:xfrm rot="0">
            <a:off x="2789784" y="6430805"/>
            <a:ext cx="8072918" cy="1877396"/>
          </a:xfrm>
          <a:prstGeom prst="rect">
            <a:avLst/>
          </a:prstGeom>
        </p:spPr>
        <p:txBody>
          <a:bodyPr anchor="t" rtlCol="false" tIns="0" lIns="0" bIns="0" rIns="0">
            <a:spAutoFit/>
          </a:bodyPr>
          <a:lstStyle/>
          <a:p>
            <a:pPr algn="just" marL="0" indent="0" lvl="0">
              <a:lnSpc>
                <a:spcPts val="2995"/>
              </a:lnSpc>
            </a:pPr>
            <a:r>
              <a:rPr lang="en-US" sz="2627">
                <a:solidFill>
                  <a:srgbClr val="1C74BB"/>
                </a:solidFill>
                <a:latin typeface="Poppins"/>
                <a:ea typeface="Poppins"/>
                <a:cs typeface="Poppins"/>
                <a:sym typeface="Poppins"/>
              </a:rPr>
              <a:t>Keep an eye on both domestic and international offers around Labor Day. With preparation, you can enjoy affordable travel this holiday season. Use the tips shared to confidently plan your next trip with labor day flight deals.</a:t>
            </a:r>
          </a:p>
        </p:txBody>
      </p:sp>
      <p:sp>
        <p:nvSpPr>
          <p:cNvPr name="Freeform 19" id="19"/>
          <p:cNvSpPr/>
          <p:nvPr/>
        </p:nvSpPr>
        <p:spPr>
          <a:xfrm flipH="false" flipV="false" rot="0">
            <a:off x="0" y="35317"/>
            <a:ext cx="2412962" cy="993383"/>
          </a:xfrm>
          <a:custGeom>
            <a:avLst/>
            <a:gdLst/>
            <a:ahLst/>
            <a:cxnLst/>
            <a:rect r="r" b="b" t="t" l="l"/>
            <a:pathLst>
              <a:path h="993383" w="2412962">
                <a:moveTo>
                  <a:pt x="0" y="0"/>
                </a:moveTo>
                <a:lnTo>
                  <a:pt x="2412962" y="0"/>
                </a:lnTo>
                <a:lnTo>
                  <a:pt x="2412962" y="993383"/>
                </a:lnTo>
                <a:lnTo>
                  <a:pt x="0" y="993383"/>
                </a:lnTo>
                <a:lnTo>
                  <a:pt x="0" y="0"/>
                </a:lnTo>
                <a:close/>
              </a:path>
            </a:pathLst>
          </a:custGeom>
          <a:blipFill>
            <a:blip r:embed="rId8"/>
            <a:stretch>
              <a:fillRect l="-39969" t="-148357" r="-28742" b="-161448"/>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DAHRBfYZ6kc</dc:identifier>
  <dcterms:modified xsi:type="dcterms:W3CDTF">2011-08-01T06:04:30Z</dcterms:modified>
  <cp:revision>1</cp:revision>
  <dc:title>Will airlines have Labor Day sales?</dc:title>
</cp:coreProperties>
</file>